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304" r:id="rId2"/>
    <p:sldId id="299" r:id="rId3"/>
    <p:sldId id="300" r:id="rId4"/>
    <p:sldId id="311" r:id="rId5"/>
    <p:sldId id="313" r:id="rId6"/>
    <p:sldId id="330" r:id="rId7"/>
    <p:sldId id="331" r:id="rId8"/>
    <p:sldId id="332" r:id="rId9"/>
    <p:sldId id="333" r:id="rId10"/>
    <p:sldId id="337" r:id="rId11"/>
    <p:sldId id="338" r:id="rId12"/>
    <p:sldId id="339" r:id="rId13"/>
    <p:sldId id="340" r:id="rId14"/>
    <p:sldId id="341" r:id="rId15"/>
    <p:sldId id="342" r:id="rId16"/>
    <p:sldId id="343" r:id="rId17"/>
    <p:sldId id="344" r:id="rId18"/>
    <p:sldId id="345" r:id="rId19"/>
    <p:sldId id="314" r:id="rId20"/>
    <p:sldId id="327" r:id="rId21"/>
    <p:sldId id="328" r:id="rId22"/>
    <p:sldId id="329" r:id="rId23"/>
    <p:sldId id="277" r:id="rId24"/>
    <p:sldId id="286" r:id="rId25"/>
    <p:sldId id="316" r:id="rId26"/>
    <p:sldId id="317" r:id="rId27"/>
    <p:sldId id="318" r:id="rId28"/>
    <p:sldId id="320" r:id="rId29"/>
    <p:sldId id="321" r:id="rId30"/>
    <p:sldId id="322" r:id="rId31"/>
    <p:sldId id="323" r:id="rId32"/>
    <p:sldId id="324" r:id="rId33"/>
    <p:sldId id="326" r:id="rId34"/>
    <p:sldId id="32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3F3F3F"/>
    <a:srgbClr val="2F2F2F"/>
    <a:srgbClr val="F2F2F2"/>
    <a:srgbClr val="A6A6A6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5256" autoAdjust="0"/>
  </p:normalViewPr>
  <p:slideViewPr>
    <p:cSldViewPr snapToGrid="0" showGuides="1">
      <p:cViewPr varScale="1">
        <p:scale>
          <a:sx n="83" d="100"/>
          <a:sy n="83" d="100"/>
        </p:scale>
        <p:origin x="768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7968"/>
    </p:cViewPr>
  </p:sorterViewPr>
  <p:notesViewPr>
    <p:cSldViewPr snapToGrid="0">
      <p:cViewPr varScale="1">
        <p:scale>
          <a:sx n="57" d="100"/>
          <a:sy n="57" d="100"/>
        </p:scale>
        <p:origin x="2808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9A2F74-F682-414E-9AAC-CB8D54536340}" type="datetimeFigureOut">
              <a:rPr lang="id-ID" smtClean="0"/>
              <a:t>19/06/2021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997492-7DCA-42B9-986A-7EFBCF437ED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517120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58B9F1-DBBF-47FC-87E3-6E7806DAA521}" type="datetimeFigureOut">
              <a:rPr lang="id-ID" smtClean="0"/>
              <a:t>19/06/2021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5173F4-3775-4994-93C1-CD7D6D2750C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75836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173F4-3775-4994-93C1-CD7D6D2750C3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283735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173F4-3775-4994-93C1-CD7D6D2750C3}" type="slidenum">
              <a:rPr lang="id-ID" smtClean="0"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25173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173F4-3775-4994-93C1-CD7D6D2750C3}" type="slidenum">
              <a:rPr lang="id-ID" smtClean="0"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1784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173F4-3775-4994-93C1-CD7D6D2750C3}" type="slidenum">
              <a:rPr lang="id-ID" smtClean="0"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198770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173F4-3775-4994-93C1-CD7D6D2750C3}" type="slidenum">
              <a:rPr lang="id-ID" smtClean="0"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394329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173F4-3775-4994-93C1-CD7D6D2750C3}" type="slidenum">
              <a:rPr lang="id-ID" smtClean="0"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169106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173F4-3775-4994-93C1-CD7D6D2750C3}" type="slidenum">
              <a:rPr lang="id-ID" smtClean="0"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406316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173F4-3775-4994-93C1-CD7D6D2750C3}" type="slidenum">
              <a:rPr lang="id-ID" smtClean="0"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60767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173F4-3775-4994-93C1-CD7D6D2750C3}" type="slidenum">
              <a:rPr lang="id-ID" smtClean="0"/>
              <a:t>24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154122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173F4-3775-4994-93C1-CD7D6D2750C3}" type="slidenum">
              <a:rPr lang="id-ID" smtClean="0"/>
              <a:t>25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790959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173F4-3775-4994-93C1-CD7D6D2750C3}" type="slidenum">
              <a:rPr lang="id-ID" smtClean="0"/>
              <a:t>26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32493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173F4-3775-4994-93C1-CD7D6D2750C3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5261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173F4-3775-4994-93C1-CD7D6D2750C3}" type="slidenum">
              <a:rPr lang="id-ID" smtClean="0"/>
              <a:t>27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728225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173F4-3775-4994-93C1-CD7D6D2750C3}" type="slidenum">
              <a:rPr lang="id-ID" smtClean="0"/>
              <a:t>28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899806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173F4-3775-4994-93C1-CD7D6D2750C3}" type="slidenum">
              <a:rPr lang="id-ID" smtClean="0"/>
              <a:t>29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200055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173F4-3775-4994-93C1-CD7D6D2750C3}" type="slidenum">
              <a:rPr lang="id-ID" smtClean="0"/>
              <a:t>30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121645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173F4-3775-4994-93C1-CD7D6D2750C3}" type="slidenum">
              <a:rPr lang="id-ID" smtClean="0"/>
              <a:t>31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292220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173F4-3775-4994-93C1-CD7D6D2750C3}" type="slidenum">
              <a:rPr lang="id-ID" smtClean="0"/>
              <a:t>32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209057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173F4-3775-4994-93C1-CD7D6D2750C3}" type="slidenum">
              <a:rPr lang="id-ID" smtClean="0"/>
              <a:t>33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622868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173F4-3775-4994-93C1-CD7D6D2750C3}" type="slidenum">
              <a:rPr lang="id-ID" smtClean="0"/>
              <a:t>34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50730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173F4-3775-4994-93C1-CD7D6D2750C3}" type="slidenum">
              <a:rPr lang="id-ID" smtClean="0"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59486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173F4-3775-4994-93C1-CD7D6D2750C3}" type="slidenum">
              <a:rPr lang="id-ID" smtClean="0"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15412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173F4-3775-4994-93C1-CD7D6D2750C3}" type="slidenum">
              <a:rPr lang="id-ID" smtClean="0"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63499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173F4-3775-4994-93C1-CD7D6D2750C3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81788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173F4-3775-4994-93C1-CD7D6D2750C3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06064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173F4-3775-4994-93C1-CD7D6D2750C3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98354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173F4-3775-4994-93C1-CD7D6D2750C3}" type="slidenum">
              <a:rPr lang="id-ID" smtClean="0"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99252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데이터_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5">
            <a:extLst>
              <a:ext uri="{FF2B5EF4-FFF2-40B4-BE49-F238E27FC236}">
                <a16:creationId xmlns:a16="http://schemas.microsoft.com/office/drawing/2014/main" id="{A0F29412-FCF7-47AC-9D0E-C2F05C4DD492}"/>
              </a:ext>
            </a:extLst>
          </p:cNvPr>
          <p:cNvCxnSpPr>
            <a:cxnSpLocks/>
          </p:cNvCxnSpPr>
          <p:nvPr userDrawn="1"/>
        </p:nvCxnSpPr>
        <p:spPr>
          <a:xfrm>
            <a:off x="0" y="1076210"/>
            <a:ext cx="8478982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336D7E5-9A13-4505-9F3C-CE030C710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506527" y="65226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E3813BF9-5145-4417-B95D-FA86279738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340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04C19-86A5-45AB-B1C6-AF48ED9C7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0" y="4738254"/>
            <a:ext cx="4854631" cy="211974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46FA53-704C-4E77-ABE5-9F1B2591E132}"/>
              </a:ext>
            </a:extLst>
          </p:cNvPr>
          <p:cNvCxnSpPr/>
          <p:nvPr userDrawn="1"/>
        </p:nvCxnSpPr>
        <p:spPr>
          <a:xfrm>
            <a:off x="1023395" y="1898247"/>
            <a:ext cx="1080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854632" y="4738254"/>
            <a:ext cx="4006735" cy="211974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861367" y="4738254"/>
            <a:ext cx="3330633" cy="211974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36159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04C19-86A5-45AB-B1C6-AF48ED9C7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493859" y="2299855"/>
            <a:ext cx="1821873" cy="455814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46FA53-704C-4E77-ABE5-9F1B2591E132}"/>
              </a:ext>
            </a:extLst>
          </p:cNvPr>
          <p:cNvCxnSpPr/>
          <p:nvPr userDrawn="1"/>
        </p:nvCxnSpPr>
        <p:spPr>
          <a:xfrm>
            <a:off x="1023395" y="1898247"/>
            <a:ext cx="1080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432609" y="-3722"/>
            <a:ext cx="1821873" cy="455814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10372598" y="2299854"/>
            <a:ext cx="1821873" cy="455814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9529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"/>
          <p:cNvSpPr>
            <a:spLocks noGrp="1"/>
          </p:cNvSpPr>
          <p:nvPr>
            <p:ph type="pic" sz="quarter" idx="22"/>
          </p:nvPr>
        </p:nvSpPr>
        <p:spPr>
          <a:xfrm>
            <a:off x="3335" y="0"/>
            <a:ext cx="6096000" cy="3422479"/>
          </a:xfrm>
          <a:prstGeom prst="rect">
            <a:avLst/>
          </a:prstGeom>
        </p:spPr>
      </p:sp>
      <p:sp>
        <p:nvSpPr>
          <p:cNvPr id="12" name="Picture Placeholder 1"/>
          <p:cNvSpPr>
            <a:spLocks noGrp="1"/>
          </p:cNvSpPr>
          <p:nvPr>
            <p:ph type="pic" sz="quarter" idx="21"/>
          </p:nvPr>
        </p:nvSpPr>
        <p:spPr>
          <a:xfrm>
            <a:off x="6101410" y="3426004"/>
            <a:ext cx="6096000" cy="3431995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36031086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838199" y="3294624"/>
            <a:ext cx="2984249" cy="272419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3974850" y="1888794"/>
            <a:ext cx="2984249" cy="272419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C2904C19-86A5-45AB-B1C6-AF48ED9C7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A46FA53-704C-4E77-ABE5-9F1B2591E132}"/>
              </a:ext>
            </a:extLst>
          </p:cNvPr>
          <p:cNvCxnSpPr/>
          <p:nvPr userDrawn="1"/>
        </p:nvCxnSpPr>
        <p:spPr>
          <a:xfrm>
            <a:off x="10144477" y="1898247"/>
            <a:ext cx="1080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4321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1212953" y="2245065"/>
            <a:ext cx="2300991" cy="337624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C2904C19-86A5-45AB-B1C6-AF48ED9C7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A46FA53-704C-4E77-ABE5-9F1B2591E132}"/>
              </a:ext>
            </a:extLst>
          </p:cNvPr>
          <p:cNvCxnSpPr/>
          <p:nvPr userDrawn="1"/>
        </p:nvCxnSpPr>
        <p:spPr>
          <a:xfrm>
            <a:off x="10144477" y="1898247"/>
            <a:ext cx="1080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003705" y="2245065"/>
            <a:ext cx="2300991" cy="337624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916789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C2904C19-86A5-45AB-B1C6-AF48ED9C7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A46FA53-704C-4E77-ABE5-9F1B2591E132}"/>
              </a:ext>
            </a:extLst>
          </p:cNvPr>
          <p:cNvCxnSpPr/>
          <p:nvPr userDrawn="1"/>
        </p:nvCxnSpPr>
        <p:spPr>
          <a:xfrm>
            <a:off x="10144477" y="1898247"/>
            <a:ext cx="1080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778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6260849" y="1153299"/>
            <a:ext cx="4907291" cy="457353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627155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46FA53-704C-4E77-ABE5-9F1B2591E132}"/>
              </a:ext>
            </a:extLst>
          </p:cNvPr>
          <p:cNvCxnSpPr/>
          <p:nvPr userDrawn="1"/>
        </p:nvCxnSpPr>
        <p:spPr>
          <a:xfrm>
            <a:off x="1023395" y="1898247"/>
            <a:ext cx="1080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632712" y="3191638"/>
            <a:ext cx="2955687" cy="16660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/>
          </a:p>
        </p:txBody>
      </p:sp>
      <p:sp>
        <p:nvSpPr>
          <p:cNvPr id="71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679811" y="4136917"/>
            <a:ext cx="1017302" cy="135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/>
          </a:p>
        </p:txBody>
      </p:sp>
      <p:sp>
        <p:nvSpPr>
          <p:cNvPr id="7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882224" y="4782429"/>
            <a:ext cx="415617" cy="7230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id-ID"/>
          </a:p>
        </p:txBody>
      </p:sp>
      <p:sp>
        <p:nvSpPr>
          <p:cNvPr id="7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015662" y="4016781"/>
            <a:ext cx="2273879" cy="14358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240718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46FA53-704C-4E77-ABE5-9F1B2591E132}"/>
              </a:ext>
            </a:extLst>
          </p:cNvPr>
          <p:cNvCxnSpPr/>
          <p:nvPr userDrawn="1"/>
        </p:nvCxnSpPr>
        <p:spPr>
          <a:xfrm>
            <a:off x="1023395" y="1898247"/>
            <a:ext cx="1080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80522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1EFD0F9-37A7-4255-B391-421D5CFB17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2306955"/>
            <a:ext cx="5310000" cy="3247200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46FA53-704C-4E77-ABE5-9F1B2591E132}"/>
              </a:ext>
            </a:extLst>
          </p:cNvPr>
          <p:cNvCxnSpPr/>
          <p:nvPr userDrawn="1"/>
        </p:nvCxnSpPr>
        <p:spPr>
          <a:xfrm>
            <a:off x="1023395" y="1898247"/>
            <a:ext cx="1080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774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데이터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59B3CDD-5A79-4838-88A2-DE2B06C072B3}"/>
              </a:ext>
            </a:extLst>
          </p:cNvPr>
          <p:cNvCxnSpPr/>
          <p:nvPr userDrawn="1"/>
        </p:nvCxnSpPr>
        <p:spPr>
          <a:xfrm>
            <a:off x="312195" y="1898247"/>
            <a:ext cx="1080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5A973DE-81A6-4598-9EB1-0B6B4F633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506527" y="65226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E3813BF9-5145-4417-B95D-FA86279738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715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46FA53-704C-4E77-ABE5-9F1B2591E132}"/>
              </a:ext>
            </a:extLst>
          </p:cNvPr>
          <p:cNvCxnSpPr/>
          <p:nvPr userDrawn="1"/>
        </p:nvCxnSpPr>
        <p:spPr>
          <a:xfrm>
            <a:off x="1023395" y="1898247"/>
            <a:ext cx="1080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486240" y="2244205"/>
            <a:ext cx="4156305" cy="2376177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8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485552" y="0"/>
            <a:ext cx="4156305" cy="223639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9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486928" y="4627235"/>
            <a:ext cx="4156305" cy="223076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735825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46FA53-704C-4E77-ABE5-9F1B2591E132}"/>
              </a:ext>
            </a:extLst>
          </p:cNvPr>
          <p:cNvCxnSpPr/>
          <p:nvPr userDrawn="1"/>
        </p:nvCxnSpPr>
        <p:spPr>
          <a:xfrm>
            <a:off x="1023395" y="1898247"/>
            <a:ext cx="1080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8768805" y="2086215"/>
            <a:ext cx="2648437" cy="354308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255600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46FA53-704C-4E77-ABE5-9F1B2591E132}"/>
              </a:ext>
            </a:extLst>
          </p:cNvPr>
          <p:cNvCxnSpPr/>
          <p:nvPr userDrawn="1"/>
        </p:nvCxnSpPr>
        <p:spPr>
          <a:xfrm>
            <a:off x="1023395" y="1898247"/>
            <a:ext cx="1080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5666580" y="2743203"/>
            <a:ext cx="6128657" cy="3464637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342956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15875" y="2246313"/>
            <a:ext cx="12207875" cy="2874962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A46FA53-704C-4E77-ABE5-9F1B2591E132}"/>
              </a:ext>
            </a:extLst>
          </p:cNvPr>
          <p:cNvCxnSpPr/>
          <p:nvPr userDrawn="1"/>
        </p:nvCxnSpPr>
        <p:spPr>
          <a:xfrm>
            <a:off x="1023395" y="1898247"/>
            <a:ext cx="1080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3731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"/>
          <p:cNvSpPr>
            <a:spLocks noGrp="1"/>
          </p:cNvSpPr>
          <p:nvPr>
            <p:ph type="pic" sz="quarter" idx="22"/>
          </p:nvPr>
        </p:nvSpPr>
        <p:spPr>
          <a:xfrm>
            <a:off x="2421382" y="854766"/>
            <a:ext cx="7164577" cy="5088834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41371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5">
            <a:extLst>
              <a:ext uri="{FF2B5EF4-FFF2-40B4-BE49-F238E27FC236}">
                <a16:creationId xmlns:a16="http://schemas.microsoft.com/office/drawing/2014/main" id="{A0F29412-FCF7-47AC-9D0E-C2F05C4DD492}"/>
              </a:ext>
            </a:extLst>
          </p:cNvPr>
          <p:cNvCxnSpPr>
            <a:cxnSpLocks/>
          </p:cNvCxnSpPr>
          <p:nvPr userDrawn="1"/>
        </p:nvCxnSpPr>
        <p:spPr>
          <a:xfrm>
            <a:off x="0" y="1076210"/>
            <a:ext cx="8478982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531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데이터_0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DAF71B6-EA64-416D-A9A5-E7A51BCA86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506527" y="65226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E3813BF9-5145-4417-B95D-FA86279738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20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A46FA53-704C-4E77-ABE5-9F1B2591E132}"/>
              </a:ext>
            </a:extLst>
          </p:cNvPr>
          <p:cNvCxnSpPr/>
          <p:nvPr userDrawn="1"/>
        </p:nvCxnSpPr>
        <p:spPr>
          <a:xfrm>
            <a:off x="1023395" y="1898247"/>
            <a:ext cx="1080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5C39088-0FC7-4C38-9CC5-CCEE8385C77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88876" y="1226958"/>
            <a:ext cx="4903124" cy="5090261"/>
          </a:xfrm>
          <a:custGeom>
            <a:avLst/>
            <a:gdLst>
              <a:gd name="connsiteX0" fmla="*/ 0 w 4903124"/>
              <a:gd name="connsiteY0" fmla="*/ 0 h 5090261"/>
              <a:gd name="connsiteX1" fmla="*/ 4903124 w 4903124"/>
              <a:gd name="connsiteY1" fmla="*/ 0 h 5090261"/>
              <a:gd name="connsiteX2" fmla="*/ 4903124 w 4903124"/>
              <a:gd name="connsiteY2" fmla="*/ 5090261 h 5090261"/>
              <a:gd name="connsiteX3" fmla="*/ 0 w 4903124"/>
              <a:gd name="connsiteY3" fmla="*/ 5090261 h 5090261"/>
              <a:gd name="connsiteX4" fmla="*/ 0 w 4903124"/>
              <a:gd name="connsiteY4" fmla="*/ 4706547 h 5090261"/>
              <a:gd name="connsiteX5" fmla="*/ 1163782 w 4903124"/>
              <a:gd name="connsiteY5" fmla="*/ 4706547 h 5090261"/>
              <a:gd name="connsiteX6" fmla="*/ 1163782 w 4903124"/>
              <a:gd name="connsiteY6" fmla="*/ 946745 h 5090261"/>
              <a:gd name="connsiteX7" fmla="*/ 0 w 4903124"/>
              <a:gd name="connsiteY7" fmla="*/ 946745 h 5090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03124" h="5090261">
                <a:moveTo>
                  <a:pt x="0" y="0"/>
                </a:moveTo>
                <a:lnTo>
                  <a:pt x="4903124" y="0"/>
                </a:lnTo>
                <a:lnTo>
                  <a:pt x="4903124" y="5090261"/>
                </a:lnTo>
                <a:lnTo>
                  <a:pt x="0" y="5090261"/>
                </a:lnTo>
                <a:lnTo>
                  <a:pt x="0" y="4706547"/>
                </a:lnTo>
                <a:lnTo>
                  <a:pt x="1163782" y="4706547"/>
                </a:lnTo>
                <a:lnTo>
                  <a:pt x="1163782" y="946745"/>
                </a:lnTo>
                <a:lnTo>
                  <a:pt x="0" y="946745"/>
                </a:lnTo>
                <a:close/>
              </a:path>
            </a:pathLst>
          </a:custGeom>
          <a:ln>
            <a:noFill/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A5C39088-0FC7-4C38-9CC5-CCEE8385C7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35782" y="2362999"/>
            <a:ext cx="2533996" cy="3386577"/>
          </a:xfrm>
          <a:prstGeom prst="rect">
            <a:avLst/>
          </a:prstGeom>
          <a:ln>
            <a:noFill/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212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A46FA53-704C-4E77-ABE5-9F1B2591E132}"/>
              </a:ext>
            </a:extLst>
          </p:cNvPr>
          <p:cNvCxnSpPr/>
          <p:nvPr userDrawn="1"/>
        </p:nvCxnSpPr>
        <p:spPr>
          <a:xfrm>
            <a:off x="1023395" y="1898247"/>
            <a:ext cx="1080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619404" y="0"/>
            <a:ext cx="6572596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707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318117" y="0"/>
            <a:ext cx="4283080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Title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46FA53-704C-4E77-ABE5-9F1B2591E132}"/>
              </a:ext>
            </a:extLst>
          </p:cNvPr>
          <p:cNvCxnSpPr/>
          <p:nvPr userDrawn="1"/>
        </p:nvCxnSpPr>
        <p:spPr>
          <a:xfrm>
            <a:off x="1023395" y="1898247"/>
            <a:ext cx="1080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675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2938156"/>
            <a:ext cx="12192000" cy="391984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A46FA53-704C-4E77-ABE5-9F1B2591E132}"/>
              </a:ext>
            </a:extLst>
          </p:cNvPr>
          <p:cNvCxnSpPr/>
          <p:nvPr userDrawn="1"/>
        </p:nvCxnSpPr>
        <p:spPr>
          <a:xfrm>
            <a:off x="1023395" y="1898247"/>
            <a:ext cx="1080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223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04C19-86A5-45AB-B1C6-AF48ED9C7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A46FA53-704C-4E77-ABE5-9F1B2591E132}"/>
              </a:ext>
            </a:extLst>
          </p:cNvPr>
          <p:cNvCxnSpPr/>
          <p:nvPr userDrawn="1"/>
        </p:nvCxnSpPr>
        <p:spPr>
          <a:xfrm>
            <a:off x="1023395" y="1898247"/>
            <a:ext cx="1080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806890" y="374759"/>
            <a:ext cx="6046237" cy="64928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91931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04C19-86A5-45AB-B1C6-AF48ED9C7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9207892" y="-1"/>
            <a:ext cx="2984249" cy="445970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043169" y="2398295"/>
            <a:ext cx="2984249" cy="445970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9207475" y="4620124"/>
            <a:ext cx="2984249" cy="223787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6043168" y="3675"/>
            <a:ext cx="2984249" cy="223787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46FA53-704C-4E77-ABE5-9F1B2591E132}"/>
              </a:ext>
            </a:extLst>
          </p:cNvPr>
          <p:cNvCxnSpPr/>
          <p:nvPr userDrawn="1"/>
        </p:nvCxnSpPr>
        <p:spPr>
          <a:xfrm>
            <a:off x="1023395" y="1898247"/>
            <a:ext cx="1080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121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8710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83" r:id="rId2"/>
    <p:sldLayoutId id="2147483684" r:id="rId3"/>
    <p:sldLayoutId id="2147483650" r:id="rId4"/>
    <p:sldLayoutId id="2147483665" r:id="rId5"/>
    <p:sldLayoutId id="2147483681" r:id="rId6"/>
    <p:sldLayoutId id="2147483679" r:id="rId7"/>
    <p:sldLayoutId id="2147483652" r:id="rId8"/>
    <p:sldLayoutId id="2147483653" r:id="rId9"/>
    <p:sldLayoutId id="2147483669" r:id="rId10"/>
    <p:sldLayoutId id="2147483677" r:id="rId11"/>
    <p:sldLayoutId id="2147483654" r:id="rId12"/>
    <p:sldLayoutId id="2147483657" r:id="rId13"/>
    <p:sldLayoutId id="2147483667" r:id="rId14"/>
    <p:sldLayoutId id="2147483670" r:id="rId15"/>
    <p:sldLayoutId id="2147483660" r:id="rId16"/>
    <p:sldLayoutId id="2147483662" r:id="rId17"/>
    <p:sldLayoutId id="2147483658" r:id="rId18"/>
    <p:sldLayoutId id="2147483682" r:id="rId19"/>
    <p:sldLayoutId id="2147483659" r:id="rId20"/>
    <p:sldLayoutId id="2147483664" r:id="rId21"/>
    <p:sldLayoutId id="2147483673" r:id="rId22"/>
    <p:sldLayoutId id="2147483680" r:id="rId23"/>
    <p:sldLayoutId id="2147483655" r:id="rId24"/>
    <p:sldLayoutId id="2147483685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E24176-BF59-46D0-95B6-014A06D6A6C9}"/>
              </a:ext>
            </a:extLst>
          </p:cNvPr>
          <p:cNvSpPr/>
          <p:nvPr/>
        </p:nvSpPr>
        <p:spPr>
          <a:xfrm>
            <a:off x="907988" y="876500"/>
            <a:ext cx="10376024" cy="5105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BF87E5-2911-434F-BF1E-5565F57A4E8E}"/>
              </a:ext>
            </a:extLst>
          </p:cNvPr>
          <p:cNvSpPr/>
          <p:nvPr/>
        </p:nvSpPr>
        <p:spPr>
          <a:xfrm>
            <a:off x="7772400" y="5990026"/>
            <a:ext cx="3534471" cy="4336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C4C3FA8-A7A7-4CDC-8A2E-8ACFCC4480E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7772400" y="6059205"/>
            <a:ext cx="3457611" cy="29527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ko-KR" altLang="en-US" sz="1600" dirty="0">
                <a:solidFill>
                  <a:schemeClr val="bg2"/>
                </a:solidFill>
              </a:rPr>
              <a:t>김태훈</a:t>
            </a:r>
            <a:r>
              <a:rPr lang="en-US" altLang="ko-KR" sz="1600" dirty="0">
                <a:solidFill>
                  <a:schemeClr val="bg2"/>
                </a:solidFill>
              </a:rPr>
              <a:t>, </a:t>
            </a:r>
            <a:r>
              <a:rPr lang="ko-KR" altLang="en-US" sz="1600" dirty="0">
                <a:solidFill>
                  <a:schemeClr val="bg2"/>
                </a:solidFill>
              </a:rPr>
              <a:t>박승</a:t>
            </a:r>
            <a:r>
              <a:rPr lang="en-US" altLang="ko-KR" sz="1600" dirty="0">
                <a:solidFill>
                  <a:schemeClr val="bg2"/>
                </a:solidFill>
              </a:rPr>
              <a:t>, </a:t>
            </a:r>
            <a:r>
              <a:rPr lang="ko-KR" altLang="en-US" sz="1600" dirty="0" err="1">
                <a:solidFill>
                  <a:schemeClr val="bg2"/>
                </a:solidFill>
              </a:rPr>
              <a:t>오경택</a:t>
            </a:r>
            <a:r>
              <a:rPr lang="en-US" altLang="ko-KR" sz="1600">
                <a:solidFill>
                  <a:schemeClr val="bg2"/>
                </a:solidFill>
              </a:rPr>
              <a:t>, </a:t>
            </a:r>
            <a:r>
              <a:rPr lang="ko-KR" altLang="en-US" sz="1600">
                <a:solidFill>
                  <a:schemeClr val="bg2"/>
                </a:solidFill>
              </a:rPr>
              <a:t>이영우</a:t>
            </a:r>
            <a:endParaRPr lang="en-ID" sz="1600">
              <a:solidFill>
                <a:schemeClr val="bg2"/>
              </a:solidFill>
            </a:endParaRPr>
          </a:p>
        </p:txBody>
      </p:sp>
      <p:pic>
        <p:nvPicPr>
          <p:cNvPr id="1026" name="Picture 2" descr="https://postfiles.pstatic.net/MjAyMDA5MjNfMTc5/MDAxNjAwODQ5NDQ0NzE4.fmANM2UBqoMRkLPCjgP3NshwSxBVcN9lxMVARBPgEjog.P7gqkdHEripfgG6prWKi3VDXmXRFaIcZYSUWRSvP0wMg.JPEG.loginplus365/6.jpg?type=w966">
            <a:extLst>
              <a:ext uri="{FF2B5EF4-FFF2-40B4-BE49-F238E27FC236}">
                <a16:creationId xmlns:a16="http://schemas.microsoft.com/office/drawing/2014/main" id="{59A94D17-8504-4505-BC2D-6DE74EFF2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378" y="1055801"/>
            <a:ext cx="9961246" cy="4685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1E19A2-186E-4D55-8583-A7BA68ADBF52}"/>
              </a:ext>
            </a:extLst>
          </p:cNvPr>
          <p:cNvSpPr/>
          <p:nvPr/>
        </p:nvSpPr>
        <p:spPr>
          <a:xfrm>
            <a:off x="907988" y="2315538"/>
            <a:ext cx="5736652" cy="22269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CB9193-0DA6-4252-9ED1-F47BBD845029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115377" y="2399719"/>
            <a:ext cx="5529263" cy="1908175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HR Analytics</a:t>
            </a:r>
            <a:br>
              <a:rPr lang="en-US" altLang="ko-KR" b="1" dirty="0">
                <a:solidFill>
                  <a:schemeClr val="bg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3200" b="1" err="1">
                <a:solidFill>
                  <a:schemeClr val="bg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데이터마이닝</a:t>
            </a:r>
            <a:r>
              <a:rPr lang="ko-KR" altLang="en-US" sz="3200" b="1">
                <a:solidFill>
                  <a:schemeClr val="bg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기말 프로젝트</a:t>
            </a:r>
            <a:endParaRPr lang="en-ID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550490C6-A5CA-4BAE-9409-F21B339911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22653" y="31201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31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70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B5B1F6F-32CD-4C22-A522-69D0FA9F630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r="2083"/>
          <a:stretch>
            <a:fillRect/>
          </a:stretch>
        </p:blipFill>
        <p:spPr>
          <a:xfrm>
            <a:off x="5619750" y="0"/>
            <a:ext cx="6572250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5B6EC4E-D931-4DAB-AA64-E5B59B3280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631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ID" b="1"/>
              <a:t>Exploratory</a:t>
            </a:r>
            <a:br>
              <a:rPr lang="en-ID" b="1"/>
            </a:br>
            <a:r>
              <a:rPr lang="en-US" b="1"/>
              <a:t>Data Analysis</a:t>
            </a:r>
            <a:endParaRPr lang="en-ID" b="1"/>
          </a:p>
        </p:txBody>
      </p:sp>
      <p:sp>
        <p:nvSpPr>
          <p:cNvPr id="46" name="Rectangle 45"/>
          <p:cNvSpPr/>
          <p:nvPr/>
        </p:nvSpPr>
        <p:spPr>
          <a:xfrm>
            <a:off x="5619404" y="0"/>
            <a:ext cx="6572596" cy="6858000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Rectangle 24">
            <a:extLst>
              <a:ext uri="{FF2B5EF4-FFF2-40B4-BE49-F238E27FC236}">
                <a16:creationId xmlns:a16="http://schemas.microsoft.com/office/drawing/2014/main" id="{650D02DA-EDAB-48EE-8CF5-DC2FB4BE537D}"/>
              </a:ext>
            </a:extLst>
          </p:cNvPr>
          <p:cNvSpPr/>
          <p:nvPr/>
        </p:nvSpPr>
        <p:spPr>
          <a:xfrm>
            <a:off x="335588" y="2298692"/>
            <a:ext cx="5199973" cy="429875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tlCol="0" anchor="t"/>
          <a:lstStyle/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Feature 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gender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male 13,221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female 1,238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개로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male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female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보다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 가량 많았으며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missing data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4,508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개입니다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Gender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Missing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경우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Target mean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가장 높습니다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경험이 없을수록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Target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mean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높습니다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enrolled_university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no_enrollment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가장 많았으며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full time course, missing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순으로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Target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값이 높았습니다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606B94-B074-4CCE-BFBA-9868153AF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846" y="238396"/>
            <a:ext cx="6331241" cy="20021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991516-CA20-458F-AA0D-A4587CF1A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6561" y="2481988"/>
            <a:ext cx="6331240" cy="20146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E2692AE-93A8-45BD-BABC-FA7BE8C0C0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6561" y="4767927"/>
            <a:ext cx="6359111" cy="2019362"/>
          </a:xfrm>
          <a:prstGeom prst="rect">
            <a:avLst/>
          </a:prstGeom>
        </p:spPr>
      </p:pic>
      <p:cxnSp>
        <p:nvCxnSpPr>
          <p:cNvPr id="21" name="Straight Connector 5">
            <a:extLst>
              <a:ext uri="{FF2B5EF4-FFF2-40B4-BE49-F238E27FC236}">
                <a16:creationId xmlns:a16="http://schemas.microsoft.com/office/drawing/2014/main" id="{681BDC94-5D47-4E0C-9DBA-7FB81A1BC543}"/>
              </a:ext>
            </a:extLst>
          </p:cNvPr>
          <p:cNvCxnSpPr/>
          <p:nvPr/>
        </p:nvCxnSpPr>
        <p:spPr>
          <a:xfrm>
            <a:off x="1023395" y="1898247"/>
            <a:ext cx="1080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694DFD26-B77B-4E2A-96F2-7AF7229042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E3813BF9-5145-4417-B95D-FA862797388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660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5B6EC4E-D931-4DAB-AA64-E5B59B3280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631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ID" b="1" dirty="0"/>
              <a:t>Exploratory</a:t>
            </a:r>
            <a:br>
              <a:rPr lang="en-ID" b="1" dirty="0"/>
            </a:br>
            <a:r>
              <a:rPr lang="en-US" b="1" dirty="0"/>
              <a:t>Data Analysis</a:t>
            </a:r>
            <a:endParaRPr lang="en-ID" b="1" dirty="0"/>
          </a:p>
        </p:txBody>
      </p:sp>
      <p:sp>
        <p:nvSpPr>
          <p:cNvPr id="46" name="Rectangle 45"/>
          <p:cNvSpPr/>
          <p:nvPr/>
        </p:nvSpPr>
        <p:spPr>
          <a:xfrm>
            <a:off x="5619404" y="0"/>
            <a:ext cx="6572596" cy="3165984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Feature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education_level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graduat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11,598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개로 가장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많았으며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Target mean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 가장 높습니다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Missing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Target mean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 값이 높습니다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CDCEB3-E80A-49F0-B2EB-3C7B05767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06" y="3373543"/>
            <a:ext cx="11700387" cy="28046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B973716-938A-41A2-8850-80BF5F3A9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35939"/>
            <a:ext cx="9912439" cy="74137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7277E6-E815-4B7A-9FF2-081B4188EA77}"/>
              </a:ext>
            </a:extLst>
          </p:cNvPr>
          <p:cNvSpPr/>
          <p:nvPr/>
        </p:nvSpPr>
        <p:spPr>
          <a:xfrm>
            <a:off x="0" y="2135939"/>
            <a:ext cx="9848044" cy="7017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Straight Connector 5">
            <a:extLst>
              <a:ext uri="{FF2B5EF4-FFF2-40B4-BE49-F238E27FC236}">
                <a16:creationId xmlns:a16="http://schemas.microsoft.com/office/drawing/2014/main" id="{AD244E0D-5FB5-4CED-98CF-EA6A41F6E959}"/>
              </a:ext>
            </a:extLst>
          </p:cNvPr>
          <p:cNvCxnSpPr/>
          <p:nvPr/>
        </p:nvCxnSpPr>
        <p:spPr>
          <a:xfrm>
            <a:off x="1023395" y="1898247"/>
            <a:ext cx="1080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CFDC73BB-F8B6-48BE-8981-CDCD3970D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E3813BF9-5145-4417-B95D-FA862797388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087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B5B1F6F-32CD-4C22-A522-69D0FA9F630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r="2083"/>
          <a:stretch>
            <a:fillRect/>
          </a:stretch>
        </p:blipFill>
        <p:spPr>
          <a:xfrm>
            <a:off x="5619750" y="0"/>
            <a:ext cx="6572250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5B6EC4E-D931-4DAB-AA64-E5B59B3280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631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ID" b="1"/>
              <a:t>Exploratory</a:t>
            </a:r>
            <a:br>
              <a:rPr lang="en-ID" b="1"/>
            </a:br>
            <a:r>
              <a:rPr lang="en-US" b="1"/>
              <a:t>Data Analysis</a:t>
            </a:r>
            <a:endParaRPr lang="en-ID" b="1"/>
          </a:p>
        </p:txBody>
      </p:sp>
      <p:sp>
        <p:nvSpPr>
          <p:cNvPr id="46" name="Rectangle 45"/>
          <p:cNvSpPr/>
          <p:nvPr/>
        </p:nvSpPr>
        <p:spPr>
          <a:xfrm>
            <a:off x="5619404" y="-23798"/>
            <a:ext cx="6572596" cy="6858000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Feature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major_discipline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STEM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14,492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개로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가장 많았으며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missing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2,813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개로 그 다음으로 많았습니다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반면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Target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mean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비교적 동일하게 나타났습니다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16BD71-900A-4B30-A821-A673BDE72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08971"/>
            <a:ext cx="12192000" cy="296128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F538C98E-25CC-4E0B-80B6-B7B163524AD2}"/>
              </a:ext>
            </a:extLst>
          </p:cNvPr>
          <p:cNvGrpSpPr/>
          <p:nvPr/>
        </p:nvGrpSpPr>
        <p:grpSpPr>
          <a:xfrm>
            <a:off x="5679583" y="1921223"/>
            <a:ext cx="5580845" cy="734610"/>
            <a:chOff x="0" y="2103035"/>
            <a:chExt cx="5580845" cy="73461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8E2C6D6-F8D2-4858-86FC-F6D7C70B4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2103035"/>
              <a:ext cx="5542066" cy="704973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A1631E9-DE87-4417-B1C4-225261897092}"/>
                </a:ext>
              </a:extLst>
            </p:cNvPr>
            <p:cNvSpPr/>
            <p:nvPr/>
          </p:nvSpPr>
          <p:spPr>
            <a:xfrm>
              <a:off x="0" y="2135939"/>
              <a:ext cx="5580845" cy="70170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5" name="Straight Connector 5">
            <a:extLst>
              <a:ext uri="{FF2B5EF4-FFF2-40B4-BE49-F238E27FC236}">
                <a16:creationId xmlns:a16="http://schemas.microsoft.com/office/drawing/2014/main" id="{518EBBCF-04E6-48B2-8224-0361D0C3A6E5}"/>
              </a:ext>
            </a:extLst>
          </p:cNvPr>
          <p:cNvCxnSpPr/>
          <p:nvPr/>
        </p:nvCxnSpPr>
        <p:spPr>
          <a:xfrm>
            <a:off x="1023395" y="1898247"/>
            <a:ext cx="1080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AF98D500-4496-4641-9AB1-4670A65C1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E3813BF9-5145-4417-B95D-FA862797388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035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5B6EC4E-D931-4DAB-AA64-E5B59B3280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631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ID" b="1"/>
              <a:t>Exploratory</a:t>
            </a:r>
            <a:br>
              <a:rPr lang="en-ID" b="1"/>
            </a:br>
            <a:r>
              <a:rPr lang="en-US" b="1"/>
              <a:t>Data Analysis</a:t>
            </a:r>
            <a:endParaRPr lang="en-ID" b="1"/>
          </a:p>
        </p:txBody>
      </p:sp>
      <p:sp>
        <p:nvSpPr>
          <p:cNvPr id="46" name="Rectangle 45"/>
          <p:cNvSpPr/>
          <p:nvPr/>
        </p:nvSpPr>
        <p:spPr>
          <a:xfrm>
            <a:off x="5619404" y="0"/>
            <a:ext cx="6572596" cy="3116818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Feature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experience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초과하는 경우가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3,286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가장 많습니다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Target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mean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experience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낮을수록 높은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경향을 보입니다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3D0F40-02BB-442C-83E8-A6E6E9C50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94" y="3323300"/>
            <a:ext cx="11856412" cy="29970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585DE23-DEE6-4269-833E-5A331D587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404" y="1795824"/>
            <a:ext cx="6508202" cy="90280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6E0EF3-6C2C-4AAF-A3D8-3D448F977F58}"/>
              </a:ext>
            </a:extLst>
          </p:cNvPr>
          <p:cNvSpPr/>
          <p:nvPr/>
        </p:nvSpPr>
        <p:spPr>
          <a:xfrm>
            <a:off x="5619404" y="1795823"/>
            <a:ext cx="6572250" cy="93449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Straight Connector 5">
            <a:extLst>
              <a:ext uri="{FF2B5EF4-FFF2-40B4-BE49-F238E27FC236}">
                <a16:creationId xmlns:a16="http://schemas.microsoft.com/office/drawing/2014/main" id="{F2F05DC8-6D21-4E35-91A7-3A5C84D401BB}"/>
              </a:ext>
            </a:extLst>
          </p:cNvPr>
          <p:cNvCxnSpPr/>
          <p:nvPr/>
        </p:nvCxnSpPr>
        <p:spPr>
          <a:xfrm>
            <a:off x="1023395" y="1898247"/>
            <a:ext cx="1080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E5FA9244-5F3E-4A0F-8239-06B54666B2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E3813BF9-5145-4417-B95D-FA862797388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27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5B6EC4E-D931-4DAB-AA64-E5B59B3280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631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ID" b="1"/>
              <a:t>Exploratory</a:t>
            </a:r>
            <a:br>
              <a:rPr lang="en-ID" b="1"/>
            </a:br>
            <a:r>
              <a:rPr lang="en-US" b="1"/>
              <a:t>Data Analysis</a:t>
            </a:r>
            <a:endParaRPr lang="en-ID" b="1"/>
          </a:p>
        </p:txBody>
      </p:sp>
      <p:sp>
        <p:nvSpPr>
          <p:cNvPr id="46" name="Rectangle 45"/>
          <p:cNvSpPr/>
          <p:nvPr/>
        </p:nvSpPr>
        <p:spPr>
          <a:xfrm>
            <a:off x="5619404" y="0"/>
            <a:ext cx="6572596" cy="3428994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Feature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company_size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missing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값이 가장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높았으며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Target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value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missing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경우에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가장 높습니다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missing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company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size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별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Target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mean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값은 편차가 크지 않습니다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AEDBF57-1DEE-45EE-9634-710A1543DFA1}"/>
              </a:ext>
            </a:extLst>
          </p:cNvPr>
          <p:cNvGrpSpPr/>
          <p:nvPr/>
        </p:nvGrpSpPr>
        <p:grpSpPr>
          <a:xfrm>
            <a:off x="5619404" y="2124388"/>
            <a:ext cx="5615266" cy="934497"/>
            <a:chOff x="5619404" y="1795823"/>
            <a:chExt cx="5615266" cy="93449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16E0EF3-6C2C-4AAF-A3D8-3D448F977F58}"/>
                </a:ext>
              </a:extLst>
            </p:cNvPr>
            <p:cNvSpPr/>
            <p:nvPr/>
          </p:nvSpPr>
          <p:spPr>
            <a:xfrm>
              <a:off x="5619404" y="1795823"/>
              <a:ext cx="5615266" cy="93449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33E6AD8-6067-425B-A69E-9FAECC419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4519" y="1812596"/>
              <a:ext cx="5570151" cy="900949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FFC05BC9-C05E-4AB7-B74D-ED8C8F2DD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08" y="3636553"/>
            <a:ext cx="11749548" cy="2839732"/>
          </a:xfrm>
          <a:prstGeom prst="rect">
            <a:avLst/>
          </a:prstGeom>
        </p:spPr>
      </p:pic>
      <p:cxnSp>
        <p:nvCxnSpPr>
          <p:cNvPr id="16" name="Straight Connector 5">
            <a:extLst>
              <a:ext uri="{FF2B5EF4-FFF2-40B4-BE49-F238E27FC236}">
                <a16:creationId xmlns:a16="http://schemas.microsoft.com/office/drawing/2014/main" id="{01297FE8-D3FF-4CFC-A9C1-F3843EABCF01}"/>
              </a:ext>
            </a:extLst>
          </p:cNvPr>
          <p:cNvCxnSpPr/>
          <p:nvPr/>
        </p:nvCxnSpPr>
        <p:spPr>
          <a:xfrm>
            <a:off x="1023395" y="1898247"/>
            <a:ext cx="1080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9B7D4D94-ECF3-42C4-8209-84BB06E08D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E3813BF9-5145-4417-B95D-FA862797388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267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B5B1F6F-32CD-4C22-A522-69D0FA9F630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r="2083"/>
          <a:stretch>
            <a:fillRect/>
          </a:stretch>
        </p:blipFill>
        <p:spPr>
          <a:xfrm>
            <a:off x="5619750" y="0"/>
            <a:ext cx="6572250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5B6EC4E-D931-4DAB-AA64-E5B59B3280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631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ID" b="1"/>
              <a:t>Exploratory</a:t>
            </a:r>
            <a:br>
              <a:rPr lang="en-ID" b="1"/>
            </a:br>
            <a:r>
              <a:rPr lang="en-US" b="1"/>
              <a:t>Data Analysis</a:t>
            </a:r>
            <a:endParaRPr lang="en-ID" b="1"/>
          </a:p>
        </p:txBody>
      </p:sp>
      <p:sp>
        <p:nvSpPr>
          <p:cNvPr id="46" name="Rectangle 45"/>
          <p:cNvSpPr/>
          <p:nvPr/>
        </p:nvSpPr>
        <p:spPr>
          <a:xfrm>
            <a:off x="5619404" y="0"/>
            <a:ext cx="6572596" cy="6858000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Feature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company_type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en-US" altLang="ko-KR" sz="14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Pvt_Ltd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9,817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가장 높았고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missing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6,140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개입니다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missing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Target mean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가장 높습니다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Rectangle 24">
            <a:extLst>
              <a:ext uri="{FF2B5EF4-FFF2-40B4-BE49-F238E27FC236}">
                <a16:creationId xmlns:a16="http://schemas.microsoft.com/office/drawing/2014/main" id="{650D02DA-EDAB-48EE-8CF5-DC2FB4BE537D}"/>
              </a:ext>
            </a:extLst>
          </p:cNvPr>
          <p:cNvSpPr/>
          <p:nvPr/>
        </p:nvSpPr>
        <p:spPr>
          <a:xfrm>
            <a:off x="335588" y="2298692"/>
            <a:ext cx="5374046" cy="4559308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tlCol="0" anchor="t"/>
          <a:lstStyle/>
          <a:p>
            <a:pPr marL="176212">
              <a:lnSpc>
                <a:spcPct val="200000"/>
              </a:lnSpc>
            </a:pPr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6E0EF3-6C2C-4AAF-A3D8-3D448F977F58}"/>
              </a:ext>
            </a:extLst>
          </p:cNvPr>
          <p:cNvSpPr/>
          <p:nvPr/>
        </p:nvSpPr>
        <p:spPr>
          <a:xfrm>
            <a:off x="87548" y="2335369"/>
            <a:ext cx="9646387" cy="61531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802399-95F7-493B-B245-23B5A527B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836" y="3154791"/>
            <a:ext cx="11592232" cy="31174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C8B6EEB-51FE-4CCB-A107-4D3C0FC30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48" y="2367656"/>
            <a:ext cx="9646387" cy="583024"/>
          </a:xfrm>
          <a:prstGeom prst="rect">
            <a:avLst/>
          </a:prstGeom>
        </p:spPr>
      </p:pic>
      <p:cxnSp>
        <p:nvCxnSpPr>
          <p:cNvPr id="13" name="Straight Connector 5">
            <a:extLst>
              <a:ext uri="{FF2B5EF4-FFF2-40B4-BE49-F238E27FC236}">
                <a16:creationId xmlns:a16="http://schemas.microsoft.com/office/drawing/2014/main" id="{E07234F1-84E1-407F-9661-5B4A0869C6C5}"/>
              </a:ext>
            </a:extLst>
          </p:cNvPr>
          <p:cNvCxnSpPr/>
          <p:nvPr/>
        </p:nvCxnSpPr>
        <p:spPr>
          <a:xfrm>
            <a:off x="1023395" y="1898247"/>
            <a:ext cx="1080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2D579BB6-99DD-48BB-B1DB-84294EDDC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E3813BF9-5145-4417-B95D-FA862797388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767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5B6EC4E-D931-4DAB-AA64-E5B59B3280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631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ID" b="1"/>
              <a:t>Exploratory</a:t>
            </a:r>
            <a:br>
              <a:rPr lang="en-ID" b="1"/>
            </a:br>
            <a:r>
              <a:rPr lang="en-US" b="1"/>
              <a:t>Data Analysis</a:t>
            </a:r>
            <a:endParaRPr lang="en-ID" b="1"/>
          </a:p>
        </p:txBody>
      </p:sp>
      <p:sp>
        <p:nvSpPr>
          <p:cNvPr id="46" name="Rectangle 45"/>
          <p:cNvSpPr/>
          <p:nvPr/>
        </p:nvSpPr>
        <p:spPr>
          <a:xfrm>
            <a:off x="5619750" y="0"/>
            <a:ext cx="6572596" cy="1898243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Feature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last_new_job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개인 경우가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8,040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가장 많았으며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training mean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값은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missing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 경우가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가장 높습니다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6E0EF3-6C2C-4AAF-A3D8-3D448F977F58}"/>
              </a:ext>
            </a:extLst>
          </p:cNvPr>
          <p:cNvSpPr/>
          <p:nvPr/>
        </p:nvSpPr>
        <p:spPr>
          <a:xfrm>
            <a:off x="304930" y="2498162"/>
            <a:ext cx="11139820" cy="3541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7C60F6-66ED-48EF-AC3D-C26A99318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15" y="3312131"/>
            <a:ext cx="11611570" cy="28506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5A29B54-35CE-43D6-825E-B216B109F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30" y="2540825"/>
            <a:ext cx="11139819" cy="289387"/>
          </a:xfrm>
          <a:prstGeom prst="rect">
            <a:avLst/>
          </a:prstGeom>
        </p:spPr>
      </p:pic>
      <p:cxnSp>
        <p:nvCxnSpPr>
          <p:cNvPr id="13" name="Straight Connector 5">
            <a:extLst>
              <a:ext uri="{FF2B5EF4-FFF2-40B4-BE49-F238E27FC236}">
                <a16:creationId xmlns:a16="http://schemas.microsoft.com/office/drawing/2014/main" id="{3A7B3D9B-2CCA-4811-91F5-827928406BEC}"/>
              </a:ext>
            </a:extLst>
          </p:cNvPr>
          <p:cNvCxnSpPr/>
          <p:nvPr/>
        </p:nvCxnSpPr>
        <p:spPr>
          <a:xfrm>
            <a:off x="1023395" y="1898247"/>
            <a:ext cx="1080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07882F61-201F-4A7E-9B6D-F4B7BE3582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E3813BF9-5145-4417-B95D-FA862797388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60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5B6EC4E-D931-4DAB-AA64-E5B59B3280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631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ID" b="1"/>
              <a:t>Exploratory</a:t>
            </a:r>
            <a:br>
              <a:rPr lang="en-ID" b="1"/>
            </a:br>
            <a:r>
              <a:rPr lang="en-US" b="1"/>
              <a:t>Data Analysis</a:t>
            </a:r>
            <a:endParaRPr lang="en-ID" b="1"/>
          </a:p>
        </p:txBody>
      </p:sp>
      <p:sp>
        <p:nvSpPr>
          <p:cNvPr id="46" name="Rectangle 45"/>
          <p:cNvSpPr/>
          <p:nvPr/>
        </p:nvSpPr>
        <p:spPr>
          <a:xfrm>
            <a:off x="5619404" y="365125"/>
            <a:ext cx="6572596" cy="1533122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Rectangle 24">
            <a:extLst>
              <a:ext uri="{FF2B5EF4-FFF2-40B4-BE49-F238E27FC236}">
                <a16:creationId xmlns:a16="http://schemas.microsoft.com/office/drawing/2014/main" id="{650D02DA-EDAB-48EE-8CF5-DC2FB4BE537D}"/>
              </a:ext>
            </a:extLst>
          </p:cNvPr>
          <p:cNvSpPr/>
          <p:nvPr/>
        </p:nvSpPr>
        <p:spPr>
          <a:xfrm>
            <a:off x="335587" y="2272810"/>
            <a:ext cx="11736209" cy="4559308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tlCol="0" anchor="t"/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Feature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training_hours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Target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따른 유의미한 차이를 보이지 않습니다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0BEC2F-8478-4282-A80B-83F9E5ADF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01" y="3408752"/>
            <a:ext cx="11219797" cy="30582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04611C-36AB-48A8-9594-1DAD63D71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404" y="503358"/>
            <a:ext cx="6525373" cy="134962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79CBF7B-9B1B-4809-929F-DBC673F91E01}"/>
              </a:ext>
            </a:extLst>
          </p:cNvPr>
          <p:cNvSpPr/>
          <p:nvPr/>
        </p:nvSpPr>
        <p:spPr>
          <a:xfrm>
            <a:off x="5639069" y="461179"/>
            <a:ext cx="6572250" cy="136774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Straight Connector 5">
            <a:extLst>
              <a:ext uri="{FF2B5EF4-FFF2-40B4-BE49-F238E27FC236}">
                <a16:creationId xmlns:a16="http://schemas.microsoft.com/office/drawing/2014/main" id="{D5CD4C57-6584-4EB6-9512-86C800421465}"/>
              </a:ext>
            </a:extLst>
          </p:cNvPr>
          <p:cNvCxnSpPr/>
          <p:nvPr/>
        </p:nvCxnSpPr>
        <p:spPr>
          <a:xfrm>
            <a:off x="1023395" y="1898247"/>
            <a:ext cx="1080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B750C7A9-4CCE-4641-9D07-998B47CC5886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813BF9-5145-4417-B95D-FA862797388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400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5B6EC4E-D931-4DAB-AA64-E5B59B3280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631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ID" b="1"/>
              <a:t>Exploratory</a:t>
            </a:r>
            <a:br>
              <a:rPr lang="en-ID" b="1"/>
            </a:br>
            <a:r>
              <a:rPr lang="en-US" b="1"/>
              <a:t>Data Analysis</a:t>
            </a:r>
            <a:endParaRPr lang="en-ID" b="1"/>
          </a:p>
        </p:txBody>
      </p:sp>
      <p:sp>
        <p:nvSpPr>
          <p:cNvPr id="35" name="Rectangle 24">
            <a:extLst>
              <a:ext uri="{FF2B5EF4-FFF2-40B4-BE49-F238E27FC236}">
                <a16:creationId xmlns:a16="http://schemas.microsoft.com/office/drawing/2014/main" id="{650D02DA-EDAB-48EE-8CF5-DC2FB4BE537D}"/>
              </a:ext>
            </a:extLst>
          </p:cNvPr>
          <p:cNvSpPr/>
          <p:nvPr/>
        </p:nvSpPr>
        <p:spPr>
          <a:xfrm>
            <a:off x="335587" y="2209916"/>
            <a:ext cx="11736209" cy="4559308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tlCol="0" anchor="t"/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Feature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Missing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데이터가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 이상인 사람은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10,203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명으로 약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53%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차지합니다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Missing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값의 개수에 따라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Target Mean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유의미한 차이를 보입니다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이에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num_missing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추가하겠습니다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79CBF7B-9B1B-4809-929F-DBC673F91E01}"/>
              </a:ext>
            </a:extLst>
          </p:cNvPr>
          <p:cNvSpPr/>
          <p:nvPr/>
        </p:nvSpPr>
        <p:spPr>
          <a:xfrm>
            <a:off x="5639069" y="461180"/>
            <a:ext cx="6572250" cy="65928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F06544-8169-4FC6-9DFD-5D98C7814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37" y="3692159"/>
            <a:ext cx="11196725" cy="299975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845E79-A4C9-481F-AF21-2B6AEDB5B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069" y="511156"/>
            <a:ext cx="6532549" cy="609305"/>
          </a:xfrm>
          <a:prstGeom prst="rect">
            <a:avLst/>
          </a:prstGeom>
        </p:spPr>
      </p:pic>
      <p:cxnSp>
        <p:nvCxnSpPr>
          <p:cNvPr id="15" name="Straight Connector 5">
            <a:extLst>
              <a:ext uri="{FF2B5EF4-FFF2-40B4-BE49-F238E27FC236}">
                <a16:creationId xmlns:a16="http://schemas.microsoft.com/office/drawing/2014/main" id="{28F935BA-14E9-46A2-A7AE-6A3BA9BE6CEF}"/>
              </a:ext>
            </a:extLst>
          </p:cNvPr>
          <p:cNvCxnSpPr/>
          <p:nvPr/>
        </p:nvCxnSpPr>
        <p:spPr>
          <a:xfrm>
            <a:off x="1023395" y="1898247"/>
            <a:ext cx="1080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EB26F00-C11B-4693-905A-5439398F09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28418" y="6518023"/>
            <a:ext cx="2743200" cy="365125"/>
          </a:xfrm>
          <a:prstGeom prst="rect">
            <a:avLst/>
          </a:prstGeom>
        </p:spPr>
        <p:txBody>
          <a:bodyPr/>
          <a:lstStyle/>
          <a:p>
            <a:fld id="{E3813BF9-5145-4417-B95D-FA862797388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2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2D3A62D7-3986-488A-AF48-5D816F4D092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>
          <a:xfrm>
            <a:off x="838200" y="1825625"/>
            <a:ext cx="10515600" cy="435133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A4EFC0-4937-451D-B63D-654F04CB6697}"/>
              </a:ext>
            </a:extLst>
          </p:cNvPr>
          <p:cNvSpPr/>
          <p:nvPr/>
        </p:nvSpPr>
        <p:spPr>
          <a:xfrm>
            <a:off x="0" y="2490714"/>
            <a:ext cx="12192000" cy="18765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D9009845-E2AB-44C0-B74B-56946199F51A}"/>
              </a:ext>
            </a:extLst>
          </p:cNvPr>
          <p:cNvSpPr txBox="1">
            <a:spLocks/>
          </p:cNvSpPr>
          <p:nvPr/>
        </p:nvSpPr>
        <p:spPr>
          <a:xfrm>
            <a:off x="422787" y="2506107"/>
            <a:ext cx="11346426" cy="190738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D" sz="6600" b="1"/>
              <a:t>SMOTE Oversampling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24176-BF59-46D0-95B6-014A06D6A6C9}"/>
              </a:ext>
            </a:extLst>
          </p:cNvPr>
          <p:cNvSpPr/>
          <p:nvPr/>
        </p:nvSpPr>
        <p:spPr>
          <a:xfrm>
            <a:off x="907988" y="876500"/>
            <a:ext cx="10376024" cy="5105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202A495-D46C-4AB5-A379-F126F25FB0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58745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813BF9-5145-4417-B95D-FA862797388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40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EF3C414-0BCF-461E-ACC2-8627E5A1F4AF}"/>
              </a:ext>
            </a:extLst>
          </p:cNvPr>
          <p:cNvSpPr/>
          <p:nvPr/>
        </p:nvSpPr>
        <p:spPr>
          <a:xfrm>
            <a:off x="5283200" y="0"/>
            <a:ext cx="5750560" cy="68580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5B6EC4E-D931-4DAB-AA64-E5B59B328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656" y="936801"/>
            <a:ext cx="3866402" cy="892003"/>
          </a:xfrm>
        </p:spPr>
        <p:txBody>
          <a:bodyPr>
            <a:noAutofit/>
          </a:bodyPr>
          <a:lstStyle/>
          <a:p>
            <a:r>
              <a:rPr lang="id-ID" sz="6600" b="1" dirty="0"/>
              <a:t>Contents</a:t>
            </a:r>
            <a:endParaRPr lang="en-ID" sz="6600" b="1" dirty="0"/>
          </a:p>
        </p:txBody>
      </p:sp>
      <p:sp>
        <p:nvSpPr>
          <p:cNvPr id="40" name="Rectangle 39"/>
          <p:cNvSpPr/>
          <p:nvPr/>
        </p:nvSpPr>
        <p:spPr>
          <a:xfrm>
            <a:off x="5966504" y="1099365"/>
            <a:ext cx="781929" cy="651900"/>
          </a:xfrm>
          <a:prstGeom prst="rect">
            <a:avLst/>
          </a:prstGeom>
          <a:solidFill>
            <a:schemeClr val="bg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/>
          </a:p>
        </p:txBody>
      </p:sp>
      <p:sp>
        <p:nvSpPr>
          <p:cNvPr id="41" name="TextBox 40"/>
          <p:cNvSpPr txBox="1"/>
          <p:nvPr/>
        </p:nvSpPr>
        <p:spPr>
          <a:xfrm>
            <a:off x="6974353" y="1223107"/>
            <a:ext cx="21214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80"/>
              </a:lnSpc>
            </a:pPr>
            <a:r>
              <a:rPr lang="ko-KR" altLang="en-US" sz="2400" b="1">
                <a:solidFill>
                  <a:schemeClr val="bg2"/>
                </a:solidFill>
                <a:ea typeface="Poppins SemiBold" charset="0"/>
                <a:cs typeface="Poppins SemiBold" charset="0"/>
              </a:rPr>
              <a:t>데이터셋 소개</a:t>
            </a:r>
            <a:endParaRPr lang="en-US" sz="2400" b="1">
              <a:solidFill>
                <a:schemeClr val="bg2"/>
              </a:solidFill>
              <a:ea typeface="Poppins SemiBold" charset="0"/>
              <a:cs typeface="Poppins SemiBold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966504" y="2413640"/>
            <a:ext cx="781929" cy="6519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/>
          </a:p>
        </p:txBody>
      </p:sp>
      <p:sp>
        <p:nvSpPr>
          <p:cNvPr id="46" name="TextBox 45"/>
          <p:cNvSpPr txBox="1"/>
          <p:nvPr/>
        </p:nvSpPr>
        <p:spPr>
          <a:xfrm>
            <a:off x="6974353" y="2520299"/>
            <a:ext cx="21214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80"/>
              </a:lnSpc>
            </a:pPr>
            <a:r>
              <a:rPr lang="en-US" sz="2400" b="1">
                <a:solidFill>
                  <a:schemeClr val="bg2"/>
                </a:solidFill>
                <a:ea typeface="Poppins SemiBold" charset="0"/>
                <a:cs typeface="Poppins SemiBold" charset="0"/>
              </a:rPr>
              <a:t>EDA</a:t>
            </a:r>
          </a:p>
        </p:txBody>
      </p:sp>
      <p:sp>
        <p:nvSpPr>
          <p:cNvPr id="92" name="Rectangle 91"/>
          <p:cNvSpPr/>
          <p:nvPr/>
        </p:nvSpPr>
        <p:spPr>
          <a:xfrm>
            <a:off x="5966504" y="3797214"/>
            <a:ext cx="781929" cy="651900"/>
          </a:xfrm>
          <a:prstGeom prst="rect">
            <a:avLst/>
          </a:prstGeom>
          <a:solidFill>
            <a:schemeClr val="bg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/>
          </a:p>
        </p:txBody>
      </p:sp>
      <p:sp>
        <p:nvSpPr>
          <p:cNvPr id="93" name="TextBox 92"/>
          <p:cNvSpPr txBox="1"/>
          <p:nvPr/>
        </p:nvSpPr>
        <p:spPr>
          <a:xfrm>
            <a:off x="6974353" y="3893993"/>
            <a:ext cx="2121441" cy="410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80"/>
              </a:lnSpc>
            </a:pPr>
            <a:r>
              <a:rPr lang="en-US" sz="2000" b="1">
                <a:solidFill>
                  <a:schemeClr val="bg2"/>
                </a:solidFill>
                <a:ea typeface="Poppins SemiBold" charset="0"/>
                <a:cs typeface="Poppins SemiBold" charset="0"/>
              </a:rPr>
              <a:t>Over sampling</a:t>
            </a:r>
            <a:endParaRPr lang="en-US" sz="2400" b="1">
              <a:solidFill>
                <a:schemeClr val="bg2"/>
              </a:solidFill>
              <a:ea typeface="Poppins SemiBold" charset="0"/>
              <a:cs typeface="Poppins SemiBold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5976895" y="5107789"/>
            <a:ext cx="781929" cy="6519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/>
          </a:p>
        </p:txBody>
      </p:sp>
      <p:sp>
        <p:nvSpPr>
          <p:cNvPr id="96" name="TextBox 95"/>
          <p:cNvSpPr txBox="1"/>
          <p:nvPr/>
        </p:nvSpPr>
        <p:spPr>
          <a:xfrm>
            <a:off x="6974353" y="5223098"/>
            <a:ext cx="2121441" cy="410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80"/>
              </a:lnSpc>
            </a:pPr>
            <a:r>
              <a:rPr lang="en-US" sz="2000" b="1">
                <a:solidFill>
                  <a:schemeClr val="bg2"/>
                </a:solidFill>
                <a:ea typeface="Poppins SemiBold" charset="0"/>
                <a:cs typeface="Poppins SemiBold" charset="0"/>
              </a:rPr>
              <a:t>Modeling</a:t>
            </a:r>
            <a:endParaRPr lang="en-US" sz="2400" b="1">
              <a:solidFill>
                <a:schemeClr val="bg2"/>
              </a:solidFill>
              <a:ea typeface="Poppins SemiBold" charset="0"/>
              <a:cs typeface="Poppins SemiBold" charset="0"/>
            </a:endParaRPr>
          </a:p>
        </p:txBody>
      </p:sp>
      <p:sp>
        <p:nvSpPr>
          <p:cNvPr id="22" name="Freeform 196">
            <a:extLst>
              <a:ext uri="{FF2B5EF4-FFF2-40B4-BE49-F238E27FC236}">
                <a16:creationId xmlns:a16="http://schemas.microsoft.com/office/drawing/2014/main" id="{5345F498-3B2A-422E-9837-A61EC6B3683A}"/>
              </a:ext>
            </a:extLst>
          </p:cNvPr>
          <p:cNvSpPr>
            <a:spLocks noEditPoints="1"/>
          </p:cNvSpPr>
          <p:nvPr/>
        </p:nvSpPr>
        <p:spPr bwMode="auto">
          <a:xfrm>
            <a:off x="6053280" y="1137175"/>
            <a:ext cx="629163" cy="554703"/>
          </a:xfrm>
          <a:custGeom>
            <a:avLst/>
            <a:gdLst>
              <a:gd name="T0" fmla="*/ 23 w 141"/>
              <a:gd name="T1" fmla="*/ 69 h 189"/>
              <a:gd name="T2" fmla="*/ 35 w 141"/>
              <a:gd name="T3" fmla="*/ 57 h 189"/>
              <a:gd name="T4" fmla="*/ 35 w 141"/>
              <a:gd name="T5" fmla="*/ 79 h 189"/>
              <a:gd name="T6" fmla="*/ 23 w 141"/>
              <a:gd name="T7" fmla="*/ 92 h 189"/>
              <a:gd name="T8" fmla="*/ 35 w 141"/>
              <a:gd name="T9" fmla="*/ 79 h 189"/>
              <a:gd name="T10" fmla="*/ 23 w 141"/>
              <a:gd name="T11" fmla="*/ 101 h 189"/>
              <a:gd name="T12" fmla="*/ 35 w 141"/>
              <a:gd name="T13" fmla="*/ 114 h 189"/>
              <a:gd name="T14" fmla="*/ 35 w 141"/>
              <a:gd name="T15" fmla="*/ 123 h 189"/>
              <a:gd name="T16" fmla="*/ 23 w 141"/>
              <a:gd name="T17" fmla="*/ 136 h 189"/>
              <a:gd name="T18" fmla="*/ 35 w 141"/>
              <a:gd name="T19" fmla="*/ 123 h 189"/>
              <a:gd name="T20" fmla="*/ 35 w 141"/>
              <a:gd name="T21" fmla="*/ 158 h 189"/>
              <a:gd name="T22" fmla="*/ 23 w 141"/>
              <a:gd name="T23" fmla="*/ 146 h 189"/>
              <a:gd name="T24" fmla="*/ 44 w 141"/>
              <a:gd name="T25" fmla="*/ 158 h 189"/>
              <a:gd name="T26" fmla="*/ 119 w 141"/>
              <a:gd name="T27" fmla="*/ 151 h 189"/>
              <a:gd name="T28" fmla="*/ 44 w 141"/>
              <a:gd name="T29" fmla="*/ 158 h 189"/>
              <a:gd name="T30" fmla="*/ 44 w 141"/>
              <a:gd name="T31" fmla="*/ 129 h 189"/>
              <a:gd name="T32" fmla="*/ 119 w 141"/>
              <a:gd name="T33" fmla="*/ 136 h 189"/>
              <a:gd name="T34" fmla="*/ 119 w 141"/>
              <a:gd name="T35" fmla="*/ 107 h 189"/>
              <a:gd name="T36" fmla="*/ 44 w 141"/>
              <a:gd name="T37" fmla="*/ 114 h 189"/>
              <a:gd name="T38" fmla="*/ 119 w 141"/>
              <a:gd name="T39" fmla="*/ 107 h 189"/>
              <a:gd name="T40" fmla="*/ 44 w 141"/>
              <a:gd name="T41" fmla="*/ 62 h 189"/>
              <a:gd name="T42" fmla="*/ 119 w 141"/>
              <a:gd name="T43" fmla="*/ 69 h 189"/>
              <a:gd name="T44" fmla="*/ 119 w 141"/>
              <a:gd name="T45" fmla="*/ 84 h 189"/>
              <a:gd name="T46" fmla="*/ 44 w 141"/>
              <a:gd name="T47" fmla="*/ 92 h 189"/>
              <a:gd name="T48" fmla="*/ 119 w 141"/>
              <a:gd name="T49" fmla="*/ 84 h 189"/>
              <a:gd name="T50" fmla="*/ 59 w 141"/>
              <a:gd name="T51" fmla="*/ 12 h 189"/>
              <a:gd name="T52" fmla="*/ 82 w 141"/>
              <a:gd name="T53" fmla="*/ 12 h 189"/>
              <a:gd name="T54" fmla="*/ 115 w 141"/>
              <a:gd name="T55" fmla="*/ 37 h 189"/>
              <a:gd name="T56" fmla="*/ 37 w 141"/>
              <a:gd name="T57" fmla="*/ 23 h 189"/>
              <a:gd name="T58" fmla="*/ 71 w 141"/>
              <a:gd name="T59" fmla="*/ 15 h 189"/>
              <a:gd name="T60" fmla="*/ 71 w 141"/>
              <a:gd name="T61" fmla="*/ 9 h 189"/>
              <a:gd name="T62" fmla="*/ 132 w 141"/>
              <a:gd name="T63" fmla="*/ 16 h 189"/>
              <a:gd name="T64" fmla="*/ 106 w 141"/>
              <a:gd name="T65" fmla="*/ 18 h 189"/>
              <a:gd name="T66" fmla="*/ 130 w 141"/>
              <a:gd name="T67" fmla="*/ 27 h 189"/>
              <a:gd name="T68" fmla="*/ 11 w 141"/>
              <a:gd name="T69" fmla="*/ 178 h 189"/>
              <a:gd name="T70" fmla="*/ 24 w 141"/>
              <a:gd name="T71" fmla="*/ 27 h 189"/>
              <a:gd name="T72" fmla="*/ 43 w 141"/>
              <a:gd name="T73" fmla="*/ 16 h 189"/>
              <a:gd name="T74" fmla="*/ 0 w 141"/>
              <a:gd name="T75" fmla="*/ 25 h 189"/>
              <a:gd name="T76" fmla="*/ 9 w 141"/>
              <a:gd name="T77" fmla="*/ 189 h 189"/>
              <a:gd name="T78" fmla="*/ 141 w 141"/>
              <a:gd name="T79" fmla="*/ 180 h 189"/>
              <a:gd name="T80" fmla="*/ 132 w 141"/>
              <a:gd name="T81" fmla="*/ 16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1" h="189">
                <a:moveTo>
                  <a:pt x="35" y="69"/>
                </a:moveTo>
                <a:cubicBezTo>
                  <a:pt x="23" y="69"/>
                  <a:pt x="23" y="69"/>
                  <a:pt x="23" y="69"/>
                </a:cubicBezTo>
                <a:cubicBezTo>
                  <a:pt x="23" y="57"/>
                  <a:pt x="23" y="57"/>
                  <a:pt x="23" y="57"/>
                </a:cubicBezTo>
                <a:cubicBezTo>
                  <a:pt x="35" y="57"/>
                  <a:pt x="35" y="57"/>
                  <a:pt x="35" y="57"/>
                </a:cubicBezTo>
                <a:lnTo>
                  <a:pt x="35" y="69"/>
                </a:lnTo>
                <a:close/>
                <a:moveTo>
                  <a:pt x="35" y="79"/>
                </a:moveTo>
                <a:cubicBezTo>
                  <a:pt x="23" y="79"/>
                  <a:pt x="23" y="79"/>
                  <a:pt x="23" y="79"/>
                </a:cubicBezTo>
                <a:cubicBezTo>
                  <a:pt x="23" y="92"/>
                  <a:pt x="23" y="92"/>
                  <a:pt x="23" y="92"/>
                </a:cubicBezTo>
                <a:cubicBezTo>
                  <a:pt x="35" y="92"/>
                  <a:pt x="35" y="92"/>
                  <a:pt x="35" y="92"/>
                </a:cubicBezTo>
                <a:lnTo>
                  <a:pt x="35" y="79"/>
                </a:lnTo>
                <a:close/>
                <a:moveTo>
                  <a:pt x="35" y="101"/>
                </a:moveTo>
                <a:cubicBezTo>
                  <a:pt x="23" y="101"/>
                  <a:pt x="23" y="101"/>
                  <a:pt x="23" y="101"/>
                </a:cubicBezTo>
                <a:cubicBezTo>
                  <a:pt x="23" y="114"/>
                  <a:pt x="23" y="114"/>
                  <a:pt x="23" y="114"/>
                </a:cubicBezTo>
                <a:cubicBezTo>
                  <a:pt x="35" y="114"/>
                  <a:pt x="35" y="114"/>
                  <a:pt x="35" y="114"/>
                </a:cubicBezTo>
                <a:lnTo>
                  <a:pt x="35" y="101"/>
                </a:lnTo>
                <a:close/>
                <a:moveTo>
                  <a:pt x="35" y="123"/>
                </a:moveTo>
                <a:cubicBezTo>
                  <a:pt x="23" y="123"/>
                  <a:pt x="23" y="123"/>
                  <a:pt x="23" y="123"/>
                </a:cubicBezTo>
                <a:cubicBezTo>
                  <a:pt x="23" y="136"/>
                  <a:pt x="23" y="136"/>
                  <a:pt x="23" y="136"/>
                </a:cubicBezTo>
                <a:cubicBezTo>
                  <a:pt x="35" y="136"/>
                  <a:pt x="35" y="136"/>
                  <a:pt x="35" y="136"/>
                </a:cubicBezTo>
                <a:lnTo>
                  <a:pt x="35" y="123"/>
                </a:lnTo>
                <a:close/>
                <a:moveTo>
                  <a:pt x="23" y="158"/>
                </a:moveTo>
                <a:cubicBezTo>
                  <a:pt x="35" y="158"/>
                  <a:pt x="35" y="158"/>
                  <a:pt x="35" y="158"/>
                </a:cubicBezTo>
                <a:cubicBezTo>
                  <a:pt x="35" y="146"/>
                  <a:pt x="35" y="146"/>
                  <a:pt x="35" y="146"/>
                </a:cubicBezTo>
                <a:cubicBezTo>
                  <a:pt x="23" y="146"/>
                  <a:pt x="23" y="146"/>
                  <a:pt x="23" y="146"/>
                </a:cubicBezTo>
                <a:lnTo>
                  <a:pt x="23" y="158"/>
                </a:lnTo>
                <a:close/>
                <a:moveTo>
                  <a:pt x="44" y="158"/>
                </a:moveTo>
                <a:cubicBezTo>
                  <a:pt x="119" y="158"/>
                  <a:pt x="119" y="158"/>
                  <a:pt x="119" y="158"/>
                </a:cubicBezTo>
                <a:cubicBezTo>
                  <a:pt x="119" y="151"/>
                  <a:pt x="119" y="151"/>
                  <a:pt x="119" y="151"/>
                </a:cubicBezTo>
                <a:cubicBezTo>
                  <a:pt x="44" y="151"/>
                  <a:pt x="44" y="151"/>
                  <a:pt x="44" y="151"/>
                </a:cubicBezTo>
                <a:lnTo>
                  <a:pt x="44" y="158"/>
                </a:lnTo>
                <a:close/>
                <a:moveTo>
                  <a:pt x="119" y="129"/>
                </a:moveTo>
                <a:cubicBezTo>
                  <a:pt x="44" y="129"/>
                  <a:pt x="44" y="129"/>
                  <a:pt x="44" y="129"/>
                </a:cubicBezTo>
                <a:cubicBezTo>
                  <a:pt x="44" y="136"/>
                  <a:pt x="44" y="136"/>
                  <a:pt x="44" y="136"/>
                </a:cubicBezTo>
                <a:cubicBezTo>
                  <a:pt x="119" y="136"/>
                  <a:pt x="119" y="136"/>
                  <a:pt x="119" y="136"/>
                </a:cubicBezTo>
                <a:lnTo>
                  <a:pt x="119" y="129"/>
                </a:lnTo>
                <a:close/>
                <a:moveTo>
                  <a:pt x="119" y="107"/>
                </a:moveTo>
                <a:cubicBezTo>
                  <a:pt x="44" y="107"/>
                  <a:pt x="44" y="107"/>
                  <a:pt x="44" y="107"/>
                </a:cubicBezTo>
                <a:cubicBezTo>
                  <a:pt x="44" y="114"/>
                  <a:pt x="44" y="114"/>
                  <a:pt x="44" y="114"/>
                </a:cubicBezTo>
                <a:cubicBezTo>
                  <a:pt x="119" y="114"/>
                  <a:pt x="119" y="114"/>
                  <a:pt x="119" y="114"/>
                </a:cubicBezTo>
                <a:lnTo>
                  <a:pt x="119" y="107"/>
                </a:lnTo>
                <a:close/>
                <a:moveTo>
                  <a:pt x="119" y="62"/>
                </a:moveTo>
                <a:cubicBezTo>
                  <a:pt x="44" y="62"/>
                  <a:pt x="44" y="62"/>
                  <a:pt x="44" y="62"/>
                </a:cubicBezTo>
                <a:cubicBezTo>
                  <a:pt x="44" y="69"/>
                  <a:pt x="44" y="69"/>
                  <a:pt x="44" y="69"/>
                </a:cubicBezTo>
                <a:cubicBezTo>
                  <a:pt x="119" y="69"/>
                  <a:pt x="119" y="69"/>
                  <a:pt x="119" y="69"/>
                </a:cubicBezTo>
                <a:lnTo>
                  <a:pt x="119" y="62"/>
                </a:lnTo>
                <a:close/>
                <a:moveTo>
                  <a:pt x="119" y="84"/>
                </a:moveTo>
                <a:cubicBezTo>
                  <a:pt x="44" y="84"/>
                  <a:pt x="44" y="84"/>
                  <a:pt x="44" y="84"/>
                </a:cubicBezTo>
                <a:cubicBezTo>
                  <a:pt x="44" y="92"/>
                  <a:pt x="44" y="92"/>
                  <a:pt x="44" y="92"/>
                </a:cubicBezTo>
                <a:cubicBezTo>
                  <a:pt x="119" y="92"/>
                  <a:pt x="119" y="92"/>
                  <a:pt x="119" y="92"/>
                </a:cubicBezTo>
                <a:lnTo>
                  <a:pt x="119" y="84"/>
                </a:lnTo>
                <a:close/>
                <a:moveTo>
                  <a:pt x="37" y="23"/>
                </a:moveTo>
                <a:cubicBezTo>
                  <a:pt x="56" y="18"/>
                  <a:pt x="59" y="16"/>
                  <a:pt x="59" y="12"/>
                </a:cubicBezTo>
                <a:cubicBezTo>
                  <a:pt x="59" y="5"/>
                  <a:pt x="64" y="0"/>
                  <a:pt x="71" y="0"/>
                </a:cubicBezTo>
                <a:cubicBezTo>
                  <a:pt x="77" y="0"/>
                  <a:pt x="82" y="5"/>
                  <a:pt x="82" y="12"/>
                </a:cubicBezTo>
                <a:cubicBezTo>
                  <a:pt x="82" y="16"/>
                  <a:pt x="85" y="18"/>
                  <a:pt x="104" y="23"/>
                </a:cubicBezTo>
                <a:cubicBezTo>
                  <a:pt x="115" y="26"/>
                  <a:pt x="115" y="37"/>
                  <a:pt x="115" y="37"/>
                </a:cubicBezTo>
                <a:cubicBezTo>
                  <a:pt x="26" y="37"/>
                  <a:pt x="26" y="37"/>
                  <a:pt x="26" y="37"/>
                </a:cubicBezTo>
                <a:cubicBezTo>
                  <a:pt x="26" y="37"/>
                  <a:pt x="26" y="26"/>
                  <a:pt x="37" y="23"/>
                </a:cubicBezTo>
                <a:moveTo>
                  <a:pt x="68" y="12"/>
                </a:moveTo>
                <a:cubicBezTo>
                  <a:pt x="68" y="13"/>
                  <a:pt x="69" y="15"/>
                  <a:pt x="71" y="15"/>
                </a:cubicBezTo>
                <a:cubicBezTo>
                  <a:pt x="72" y="15"/>
                  <a:pt x="74" y="13"/>
                  <a:pt x="74" y="12"/>
                </a:cubicBezTo>
                <a:cubicBezTo>
                  <a:pt x="74" y="10"/>
                  <a:pt x="72" y="9"/>
                  <a:pt x="71" y="9"/>
                </a:cubicBezTo>
                <a:cubicBezTo>
                  <a:pt x="69" y="9"/>
                  <a:pt x="68" y="10"/>
                  <a:pt x="68" y="12"/>
                </a:cubicBezTo>
                <a:moveTo>
                  <a:pt x="132" y="16"/>
                </a:moveTo>
                <a:cubicBezTo>
                  <a:pt x="99" y="16"/>
                  <a:pt x="99" y="16"/>
                  <a:pt x="99" y="16"/>
                </a:cubicBezTo>
                <a:cubicBezTo>
                  <a:pt x="101" y="17"/>
                  <a:pt x="103" y="17"/>
                  <a:pt x="106" y="18"/>
                </a:cubicBezTo>
                <a:cubicBezTo>
                  <a:pt x="112" y="20"/>
                  <a:pt x="115" y="23"/>
                  <a:pt x="118" y="27"/>
                </a:cubicBezTo>
                <a:cubicBezTo>
                  <a:pt x="130" y="27"/>
                  <a:pt x="130" y="27"/>
                  <a:pt x="130" y="27"/>
                </a:cubicBezTo>
                <a:cubicBezTo>
                  <a:pt x="130" y="178"/>
                  <a:pt x="130" y="178"/>
                  <a:pt x="130" y="178"/>
                </a:cubicBezTo>
                <a:cubicBezTo>
                  <a:pt x="11" y="178"/>
                  <a:pt x="11" y="178"/>
                  <a:pt x="11" y="178"/>
                </a:cubicBezTo>
                <a:cubicBezTo>
                  <a:pt x="11" y="27"/>
                  <a:pt x="11" y="27"/>
                  <a:pt x="11" y="27"/>
                </a:cubicBezTo>
                <a:cubicBezTo>
                  <a:pt x="24" y="27"/>
                  <a:pt x="24" y="27"/>
                  <a:pt x="24" y="27"/>
                </a:cubicBezTo>
                <a:cubicBezTo>
                  <a:pt x="26" y="23"/>
                  <a:pt x="30" y="20"/>
                  <a:pt x="36" y="18"/>
                </a:cubicBezTo>
                <a:cubicBezTo>
                  <a:pt x="38" y="17"/>
                  <a:pt x="41" y="17"/>
                  <a:pt x="43" y="16"/>
                </a:cubicBezTo>
                <a:cubicBezTo>
                  <a:pt x="9" y="16"/>
                  <a:pt x="9" y="16"/>
                  <a:pt x="9" y="16"/>
                </a:cubicBezTo>
                <a:cubicBezTo>
                  <a:pt x="4" y="16"/>
                  <a:pt x="0" y="20"/>
                  <a:pt x="0" y="25"/>
                </a:cubicBezTo>
                <a:cubicBezTo>
                  <a:pt x="0" y="180"/>
                  <a:pt x="0" y="180"/>
                  <a:pt x="0" y="180"/>
                </a:cubicBezTo>
                <a:cubicBezTo>
                  <a:pt x="0" y="185"/>
                  <a:pt x="4" y="189"/>
                  <a:pt x="9" y="189"/>
                </a:cubicBezTo>
                <a:cubicBezTo>
                  <a:pt x="132" y="189"/>
                  <a:pt x="132" y="189"/>
                  <a:pt x="132" y="189"/>
                </a:cubicBezTo>
                <a:cubicBezTo>
                  <a:pt x="137" y="189"/>
                  <a:pt x="141" y="185"/>
                  <a:pt x="141" y="180"/>
                </a:cubicBezTo>
                <a:cubicBezTo>
                  <a:pt x="141" y="25"/>
                  <a:pt x="141" y="25"/>
                  <a:pt x="141" y="25"/>
                </a:cubicBezTo>
                <a:cubicBezTo>
                  <a:pt x="141" y="20"/>
                  <a:pt x="137" y="16"/>
                  <a:pt x="132" y="16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24" name="Freeform 70">
            <a:extLst>
              <a:ext uri="{FF2B5EF4-FFF2-40B4-BE49-F238E27FC236}">
                <a16:creationId xmlns:a16="http://schemas.microsoft.com/office/drawing/2014/main" id="{A9F43CB3-FE00-4252-B323-C1CDB2F231AC}"/>
              </a:ext>
            </a:extLst>
          </p:cNvPr>
          <p:cNvSpPr>
            <a:spLocks noEditPoints="1"/>
          </p:cNvSpPr>
          <p:nvPr/>
        </p:nvSpPr>
        <p:spPr bwMode="auto">
          <a:xfrm>
            <a:off x="6083383" y="5182920"/>
            <a:ext cx="580206" cy="490469"/>
          </a:xfrm>
          <a:custGeom>
            <a:avLst/>
            <a:gdLst>
              <a:gd name="T0" fmla="*/ 188 w 231"/>
              <a:gd name="T1" fmla="*/ 145 h 231"/>
              <a:gd name="T2" fmla="*/ 188 w 231"/>
              <a:gd name="T3" fmla="*/ 101 h 231"/>
              <a:gd name="T4" fmla="*/ 130 w 231"/>
              <a:gd name="T5" fmla="*/ 101 h 231"/>
              <a:gd name="T6" fmla="*/ 130 w 231"/>
              <a:gd name="T7" fmla="*/ 87 h 231"/>
              <a:gd name="T8" fmla="*/ 173 w 231"/>
              <a:gd name="T9" fmla="*/ 87 h 231"/>
              <a:gd name="T10" fmla="*/ 173 w 231"/>
              <a:gd name="T11" fmla="*/ 0 h 231"/>
              <a:gd name="T12" fmla="*/ 72 w 231"/>
              <a:gd name="T13" fmla="*/ 0 h 231"/>
              <a:gd name="T14" fmla="*/ 72 w 231"/>
              <a:gd name="T15" fmla="*/ 87 h 231"/>
              <a:gd name="T16" fmla="*/ 115 w 231"/>
              <a:gd name="T17" fmla="*/ 87 h 231"/>
              <a:gd name="T18" fmla="*/ 115 w 231"/>
              <a:gd name="T19" fmla="*/ 101 h 231"/>
              <a:gd name="T20" fmla="*/ 43 w 231"/>
              <a:gd name="T21" fmla="*/ 101 h 231"/>
              <a:gd name="T22" fmla="*/ 43 w 231"/>
              <a:gd name="T23" fmla="*/ 145 h 231"/>
              <a:gd name="T24" fmla="*/ 0 w 231"/>
              <a:gd name="T25" fmla="*/ 145 h 231"/>
              <a:gd name="T26" fmla="*/ 0 w 231"/>
              <a:gd name="T27" fmla="*/ 231 h 231"/>
              <a:gd name="T28" fmla="*/ 101 w 231"/>
              <a:gd name="T29" fmla="*/ 231 h 231"/>
              <a:gd name="T30" fmla="*/ 101 w 231"/>
              <a:gd name="T31" fmla="*/ 145 h 231"/>
              <a:gd name="T32" fmla="*/ 58 w 231"/>
              <a:gd name="T33" fmla="*/ 145 h 231"/>
              <a:gd name="T34" fmla="*/ 58 w 231"/>
              <a:gd name="T35" fmla="*/ 116 h 231"/>
              <a:gd name="T36" fmla="*/ 173 w 231"/>
              <a:gd name="T37" fmla="*/ 116 h 231"/>
              <a:gd name="T38" fmla="*/ 173 w 231"/>
              <a:gd name="T39" fmla="*/ 145 h 231"/>
              <a:gd name="T40" fmla="*/ 130 w 231"/>
              <a:gd name="T41" fmla="*/ 145 h 231"/>
              <a:gd name="T42" fmla="*/ 130 w 231"/>
              <a:gd name="T43" fmla="*/ 231 h 231"/>
              <a:gd name="T44" fmla="*/ 231 w 231"/>
              <a:gd name="T45" fmla="*/ 231 h 231"/>
              <a:gd name="T46" fmla="*/ 231 w 231"/>
              <a:gd name="T47" fmla="*/ 145 h 231"/>
              <a:gd name="T48" fmla="*/ 188 w 231"/>
              <a:gd name="T49" fmla="*/ 145 h 231"/>
              <a:gd name="T50" fmla="*/ 87 w 231"/>
              <a:gd name="T51" fmla="*/ 159 h 231"/>
              <a:gd name="T52" fmla="*/ 87 w 231"/>
              <a:gd name="T53" fmla="*/ 173 h 231"/>
              <a:gd name="T54" fmla="*/ 14 w 231"/>
              <a:gd name="T55" fmla="*/ 173 h 231"/>
              <a:gd name="T56" fmla="*/ 14 w 231"/>
              <a:gd name="T57" fmla="*/ 159 h 231"/>
              <a:gd name="T58" fmla="*/ 87 w 231"/>
              <a:gd name="T59" fmla="*/ 159 h 231"/>
              <a:gd name="T60" fmla="*/ 87 w 231"/>
              <a:gd name="T61" fmla="*/ 29 h 231"/>
              <a:gd name="T62" fmla="*/ 87 w 231"/>
              <a:gd name="T63" fmla="*/ 15 h 231"/>
              <a:gd name="T64" fmla="*/ 159 w 231"/>
              <a:gd name="T65" fmla="*/ 15 h 231"/>
              <a:gd name="T66" fmla="*/ 159 w 231"/>
              <a:gd name="T67" fmla="*/ 29 h 231"/>
              <a:gd name="T68" fmla="*/ 87 w 231"/>
              <a:gd name="T69" fmla="*/ 29 h 231"/>
              <a:gd name="T70" fmla="*/ 217 w 231"/>
              <a:gd name="T71" fmla="*/ 173 h 231"/>
              <a:gd name="T72" fmla="*/ 144 w 231"/>
              <a:gd name="T73" fmla="*/ 173 h 231"/>
              <a:gd name="T74" fmla="*/ 144 w 231"/>
              <a:gd name="T75" fmla="*/ 159 h 231"/>
              <a:gd name="T76" fmla="*/ 217 w 231"/>
              <a:gd name="T77" fmla="*/ 159 h 231"/>
              <a:gd name="T78" fmla="*/ 217 w 231"/>
              <a:gd name="T79" fmla="*/ 173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31" h="231">
                <a:moveTo>
                  <a:pt x="188" y="145"/>
                </a:moveTo>
                <a:lnTo>
                  <a:pt x="188" y="101"/>
                </a:lnTo>
                <a:lnTo>
                  <a:pt x="130" y="101"/>
                </a:lnTo>
                <a:lnTo>
                  <a:pt x="130" y="87"/>
                </a:lnTo>
                <a:lnTo>
                  <a:pt x="173" y="87"/>
                </a:lnTo>
                <a:lnTo>
                  <a:pt x="173" y="0"/>
                </a:lnTo>
                <a:lnTo>
                  <a:pt x="72" y="0"/>
                </a:lnTo>
                <a:lnTo>
                  <a:pt x="72" y="87"/>
                </a:lnTo>
                <a:lnTo>
                  <a:pt x="115" y="87"/>
                </a:lnTo>
                <a:lnTo>
                  <a:pt x="115" y="101"/>
                </a:lnTo>
                <a:lnTo>
                  <a:pt x="43" y="101"/>
                </a:lnTo>
                <a:lnTo>
                  <a:pt x="43" y="145"/>
                </a:lnTo>
                <a:lnTo>
                  <a:pt x="0" y="145"/>
                </a:lnTo>
                <a:lnTo>
                  <a:pt x="0" y="231"/>
                </a:lnTo>
                <a:lnTo>
                  <a:pt x="101" y="231"/>
                </a:lnTo>
                <a:lnTo>
                  <a:pt x="101" y="145"/>
                </a:lnTo>
                <a:lnTo>
                  <a:pt x="58" y="145"/>
                </a:lnTo>
                <a:lnTo>
                  <a:pt x="58" y="116"/>
                </a:lnTo>
                <a:lnTo>
                  <a:pt x="173" y="116"/>
                </a:lnTo>
                <a:lnTo>
                  <a:pt x="173" y="145"/>
                </a:lnTo>
                <a:lnTo>
                  <a:pt x="130" y="145"/>
                </a:lnTo>
                <a:lnTo>
                  <a:pt x="130" y="231"/>
                </a:lnTo>
                <a:lnTo>
                  <a:pt x="231" y="231"/>
                </a:lnTo>
                <a:lnTo>
                  <a:pt x="231" y="145"/>
                </a:lnTo>
                <a:lnTo>
                  <a:pt x="188" y="145"/>
                </a:lnTo>
                <a:close/>
                <a:moveTo>
                  <a:pt x="87" y="159"/>
                </a:moveTo>
                <a:lnTo>
                  <a:pt x="87" y="173"/>
                </a:lnTo>
                <a:lnTo>
                  <a:pt x="14" y="173"/>
                </a:lnTo>
                <a:lnTo>
                  <a:pt x="14" y="159"/>
                </a:lnTo>
                <a:lnTo>
                  <a:pt x="87" y="159"/>
                </a:lnTo>
                <a:close/>
                <a:moveTo>
                  <a:pt x="87" y="29"/>
                </a:moveTo>
                <a:lnTo>
                  <a:pt x="87" y="15"/>
                </a:lnTo>
                <a:lnTo>
                  <a:pt x="159" y="15"/>
                </a:lnTo>
                <a:lnTo>
                  <a:pt x="159" y="29"/>
                </a:lnTo>
                <a:lnTo>
                  <a:pt x="87" y="29"/>
                </a:lnTo>
                <a:close/>
                <a:moveTo>
                  <a:pt x="217" y="173"/>
                </a:moveTo>
                <a:lnTo>
                  <a:pt x="144" y="173"/>
                </a:lnTo>
                <a:lnTo>
                  <a:pt x="144" y="159"/>
                </a:lnTo>
                <a:lnTo>
                  <a:pt x="217" y="159"/>
                </a:lnTo>
                <a:lnTo>
                  <a:pt x="217" y="173"/>
                </a:lnTo>
                <a:close/>
              </a:path>
            </a:pathLst>
          </a:cu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2000"/>
          </a:p>
        </p:txBody>
      </p:sp>
      <p:sp>
        <p:nvSpPr>
          <p:cNvPr id="17" name="Freeform 46">
            <a:extLst>
              <a:ext uri="{FF2B5EF4-FFF2-40B4-BE49-F238E27FC236}">
                <a16:creationId xmlns:a16="http://schemas.microsoft.com/office/drawing/2014/main" id="{92B36D0E-E7FD-40A9-9C9B-BEB15D09339B}"/>
              </a:ext>
            </a:extLst>
          </p:cNvPr>
          <p:cNvSpPr>
            <a:spLocks noEditPoints="1"/>
          </p:cNvSpPr>
          <p:nvPr/>
        </p:nvSpPr>
        <p:spPr bwMode="auto">
          <a:xfrm>
            <a:off x="6096000" y="2482939"/>
            <a:ext cx="531383" cy="524642"/>
          </a:xfrm>
          <a:custGeom>
            <a:avLst/>
            <a:gdLst>
              <a:gd name="T0" fmla="*/ 186 w 200"/>
              <a:gd name="T1" fmla="*/ 0 h 197"/>
              <a:gd name="T2" fmla="*/ 14 w 200"/>
              <a:gd name="T3" fmla="*/ 0 h 197"/>
              <a:gd name="T4" fmla="*/ 0 w 200"/>
              <a:gd name="T5" fmla="*/ 15 h 197"/>
              <a:gd name="T6" fmla="*/ 0 w 200"/>
              <a:gd name="T7" fmla="*/ 127 h 197"/>
              <a:gd name="T8" fmla="*/ 14 w 200"/>
              <a:gd name="T9" fmla="*/ 141 h 197"/>
              <a:gd name="T10" fmla="*/ 82 w 200"/>
              <a:gd name="T11" fmla="*/ 141 h 197"/>
              <a:gd name="T12" fmla="*/ 55 w 200"/>
              <a:gd name="T13" fmla="*/ 189 h 197"/>
              <a:gd name="T14" fmla="*/ 58 w 200"/>
              <a:gd name="T15" fmla="*/ 197 h 197"/>
              <a:gd name="T16" fmla="*/ 61 w 200"/>
              <a:gd name="T17" fmla="*/ 197 h 197"/>
              <a:gd name="T18" fmla="*/ 66 w 200"/>
              <a:gd name="T19" fmla="*/ 194 h 197"/>
              <a:gd name="T20" fmla="*/ 95 w 200"/>
              <a:gd name="T21" fmla="*/ 141 h 197"/>
              <a:gd name="T22" fmla="*/ 105 w 200"/>
              <a:gd name="T23" fmla="*/ 141 h 197"/>
              <a:gd name="T24" fmla="*/ 134 w 200"/>
              <a:gd name="T25" fmla="*/ 194 h 197"/>
              <a:gd name="T26" fmla="*/ 140 w 200"/>
              <a:gd name="T27" fmla="*/ 197 h 197"/>
              <a:gd name="T28" fmla="*/ 142 w 200"/>
              <a:gd name="T29" fmla="*/ 197 h 197"/>
              <a:gd name="T30" fmla="*/ 145 w 200"/>
              <a:gd name="T31" fmla="*/ 189 h 197"/>
              <a:gd name="T32" fmla="*/ 118 w 200"/>
              <a:gd name="T33" fmla="*/ 141 h 197"/>
              <a:gd name="T34" fmla="*/ 186 w 200"/>
              <a:gd name="T35" fmla="*/ 141 h 197"/>
              <a:gd name="T36" fmla="*/ 200 w 200"/>
              <a:gd name="T37" fmla="*/ 127 h 197"/>
              <a:gd name="T38" fmla="*/ 200 w 200"/>
              <a:gd name="T39" fmla="*/ 15 h 197"/>
              <a:gd name="T40" fmla="*/ 186 w 200"/>
              <a:gd name="T41" fmla="*/ 0 h 197"/>
              <a:gd name="T42" fmla="*/ 188 w 200"/>
              <a:gd name="T43" fmla="*/ 120 h 197"/>
              <a:gd name="T44" fmla="*/ 12 w 200"/>
              <a:gd name="T45" fmla="*/ 120 h 197"/>
              <a:gd name="T46" fmla="*/ 12 w 200"/>
              <a:gd name="T47" fmla="*/ 14 h 197"/>
              <a:gd name="T48" fmla="*/ 188 w 200"/>
              <a:gd name="T49" fmla="*/ 14 h 197"/>
              <a:gd name="T50" fmla="*/ 188 w 200"/>
              <a:gd name="T51" fmla="*/ 120 h 197"/>
              <a:gd name="T52" fmla="*/ 148 w 200"/>
              <a:gd name="T53" fmla="*/ 99 h 197"/>
              <a:gd name="T54" fmla="*/ 124 w 200"/>
              <a:gd name="T55" fmla="*/ 99 h 197"/>
              <a:gd name="T56" fmla="*/ 124 w 200"/>
              <a:gd name="T57" fmla="*/ 29 h 197"/>
              <a:gd name="T58" fmla="*/ 148 w 200"/>
              <a:gd name="T59" fmla="*/ 29 h 197"/>
              <a:gd name="T60" fmla="*/ 148 w 200"/>
              <a:gd name="T61" fmla="*/ 99 h 197"/>
              <a:gd name="T62" fmla="*/ 76 w 200"/>
              <a:gd name="T63" fmla="*/ 99 h 197"/>
              <a:gd name="T64" fmla="*/ 52 w 200"/>
              <a:gd name="T65" fmla="*/ 99 h 197"/>
              <a:gd name="T66" fmla="*/ 52 w 200"/>
              <a:gd name="T67" fmla="*/ 66 h 197"/>
              <a:gd name="T68" fmla="*/ 76 w 200"/>
              <a:gd name="T69" fmla="*/ 66 h 197"/>
              <a:gd name="T70" fmla="*/ 76 w 200"/>
              <a:gd name="T71" fmla="*/ 99 h 197"/>
              <a:gd name="T72" fmla="*/ 112 w 200"/>
              <a:gd name="T73" fmla="*/ 99 h 197"/>
              <a:gd name="T74" fmla="*/ 88 w 200"/>
              <a:gd name="T75" fmla="*/ 99 h 197"/>
              <a:gd name="T76" fmla="*/ 88 w 200"/>
              <a:gd name="T77" fmla="*/ 47 h 197"/>
              <a:gd name="T78" fmla="*/ 112 w 200"/>
              <a:gd name="T79" fmla="*/ 47 h 197"/>
              <a:gd name="T80" fmla="*/ 112 w 200"/>
              <a:gd name="T81" fmla="*/ 99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00" h="197">
                <a:moveTo>
                  <a:pt x="186" y="0"/>
                </a:moveTo>
                <a:cubicBezTo>
                  <a:pt x="14" y="0"/>
                  <a:pt x="14" y="0"/>
                  <a:pt x="14" y="0"/>
                </a:cubicBezTo>
                <a:cubicBezTo>
                  <a:pt x="6" y="0"/>
                  <a:pt x="0" y="7"/>
                  <a:pt x="0" y="15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35"/>
                  <a:pt x="6" y="141"/>
                  <a:pt x="14" y="141"/>
                </a:cubicBezTo>
                <a:cubicBezTo>
                  <a:pt x="82" y="141"/>
                  <a:pt x="82" y="141"/>
                  <a:pt x="82" y="141"/>
                </a:cubicBezTo>
                <a:cubicBezTo>
                  <a:pt x="55" y="189"/>
                  <a:pt x="55" y="189"/>
                  <a:pt x="55" y="189"/>
                </a:cubicBezTo>
                <a:cubicBezTo>
                  <a:pt x="54" y="191"/>
                  <a:pt x="55" y="195"/>
                  <a:pt x="58" y="197"/>
                </a:cubicBezTo>
                <a:cubicBezTo>
                  <a:pt x="59" y="197"/>
                  <a:pt x="60" y="197"/>
                  <a:pt x="61" y="197"/>
                </a:cubicBezTo>
                <a:cubicBezTo>
                  <a:pt x="63" y="197"/>
                  <a:pt x="65" y="196"/>
                  <a:pt x="66" y="194"/>
                </a:cubicBezTo>
                <a:cubicBezTo>
                  <a:pt x="95" y="141"/>
                  <a:pt x="95" y="141"/>
                  <a:pt x="95" y="141"/>
                </a:cubicBezTo>
                <a:cubicBezTo>
                  <a:pt x="105" y="141"/>
                  <a:pt x="105" y="141"/>
                  <a:pt x="105" y="141"/>
                </a:cubicBezTo>
                <a:cubicBezTo>
                  <a:pt x="134" y="194"/>
                  <a:pt x="134" y="194"/>
                  <a:pt x="134" y="194"/>
                </a:cubicBezTo>
                <a:cubicBezTo>
                  <a:pt x="135" y="196"/>
                  <a:pt x="137" y="197"/>
                  <a:pt x="140" y="197"/>
                </a:cubicBezTo>
                <a:cubicBezTo>
                  <a:pt x="140" y="197"/>
                  <a:pt x="141" y="197"/>
                  <a:pt x="142" y="197"/>
                </a:cubicBezTo>
                <a:cubicBezTo>
                  <a:pt x="145" y="195"/>
                  <a:pt x="146" y="191"/>
                  <a:pt x="145" y="189"/>
                </a:cubicBezTo>
                <a:cubicBezTo>
                  <a:pt x="118" y="141"/>
                  <a:pt x="118" y="141"/>
                  <a:pt x="118" y="141"/>
                </a:cubicBezTo>
                <a:cubicBezTo>
                  <a:pt x="186" y="141"/>
                  <a:pt x="186" y="141"/>
                  <a:pt x="186" y="141"/>
                </a:cubicBezTo>
                <a:cubicBezTo>
                  <a:pt x="194" y="141"/>
                  <a:pt x="200" y="135"/>
                  <a:pt x="200" y="127"/>
                </a:cubicBezTo>
                <a:cubicBezTo>
                  <a:pt x="200" y="15"/>
                  <a:pt x="200" y="15"/>
                  <a:pt x="200" y="15"/>
                </a:cubicBezTo>
                <a:cubicBezTo>
                  <a:pt x="200" y="7"/>
                  <a:pt x="194" y="0"/>
                  <a:pt x="186" y="0"/>
                </a:cubicBezTo>
                <a:close/>
                <a:moveTo>
                  <a:pt x="188" y="120"/>
                </a:moveTo>
                <a:cubicBezTo>
                  <a:pt x="12" y="120"/>
                  <a:pt x="12" y="120"/>
                  <a:pt x="12" y="120"/>
                </a:cubicBezTo>
                <a:cubicBezTo>
                  <a:pt x="12" y="14"/>
                  <a:pt x="12" y="14"/>
                  <a:pt x="12" y="14"/>
                </a:cubicBezTo>
                <a:cubicBezTo>
                  <a:pt x="188" y="14"/>
                  <a:pt x="188" y="14"/>
                  <a:pt x="188" y="14"/>
                </a:cubicBezTo>
                <a:lnTo>
                  <a:pt x="188" y="120"/>
                </a:lnTo>
                <a:close/>
                <a:moveTo>
                  <a:pt x="148" y="99"/>
                </a:moveTo>
                <a:cubicBezTo>
                  <a:pt x="124" y="99"/>
                  <a:pt x="124" y="99"/>
                  <a:pt x="124" y="99"/>
                </a:cubicBezTo>
                <a:cubicBezTo>
                  <a:pt x="124" y="29"/>
                  <a:pt x="124" y="29"/>
                  <a:pt x="124" y="29"/>
                </a:cubicBezTo>
                <a:cubicBezTo>
                  <a:pt x="148" y="29"/>
                  <a:pt x="148" y="29"/>
                  <a:pt x="148" y="29"/>
                </a:cubicBezTo>
                <a:lnTo>
                  <a:pt x="148" y="99"/>
                </a:lnTo>
                <a:close/>
                <a:moveTo>
                  <a:pt x="76" y="99"/>
                </a:moveTo>
                <a:cubicBezTo>
                  <a:pt x="52" y="99"/>
                  <a:pt x="52" y="99"/>
                  <a:pt x="52" y="99"/>
                </a:cubicBezTo>
                <a:cubicBezTo>
                  <a:pt x="52" y="66"/>
                  <a:pt x="52" y="66"/>
                  <a:pt x="52" y="66"/>
                </a:cubicBezTo>
                <a:cubicBezTo>
                  <a:pt x="76" y="66"/>
                  <a:pt x="76" y="66"/>
                  <a:pt x="76" y="66"/>
                </a:cubicBezTo>
                <a:lnTo>
                  <a:pt x="76" y="99"/>
                </a:lnTo>
                <a:close/>
                <a:moveTo>
                  <a:pt x="112" y="99"/>
                </a:moveTo>
                <a:cubicBezTo>
                  <a:pt x="88" y="99"/>
                  <a:pt x="88" y="99"/>
                  <a:pt x="88" y="99"/>
                </a:cubicBezTo>
                <a:cubicBezTo>
                  <a:pt x="88" y="47"/>
                  <a:pt x="88" y="47"/>
                  <a:pt x="88" y="47"/>
                </a:cubicBezTo>
                <a:cubicBezTo>
                  <a:pt x="112" y="47"/>
                  <a:pt x="112" y="47"/>
                  <a:pt x="112" y="47"/>
                </a:cubicBezTo>
                <a:lnTo>
                  <a:pt x="112" y="9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F734D04F-F037-4242-B8A3-A32C99A0AC03}"/>
              </a:ext>
            </a:extLst>
          </p:cNvPr>
          <p:cNvSpPr>
            <a:spLocks noEditPoints="1"/>
          </p:cNvSpPr>
          <p:nvPr/>
        </p:nvSpPr>
        <p:spPr bwMode="auto">
          <a:xfrm>
            <a:off x="6120080" y="3828163"/>
            <a:ext cx="474775" cy="541772"/>
          </a:xfrm>
          <a:custGeom>
            <a:avLst/>
            <a:gdLst>
              <a:gd name="T0" fmla="*/ 200 w 243"/>
              <a:gd name="T1" fmla="*/ 43 h 277"/>
              <a:gd name="T2" fmla="*/ 43 w 243"/>
              <a:gd name="T3" fmla="*/ 43 h 277"/>
              <a:gd name="T4" fmla="*/ 43 w 243"/>
              <a:gd name="T5" fmla="*/ 199 h 277"/>
              <a:gd name="T6" fmla="*/ 122 w 243"/>
              <a:gd name="T7" fmla="*/ 277 h 277"/>
              <a:gd name="T8" fmla="*/ 200 w 243"/>
              <a:gd name="T9" fmla="*/ 199 h 277"/>
              <a:gd name="T10" fmla="*/ 200 w 243"/>
              <a:gd name="T11" fmla="*/ 43 h 277"/>
              <a:gd name="T12" fmla="*/ 122 w 243"/>
              <a:gd name="T13" fmla="*/ 207 h 277"/>
              <a:gd name="T14" fmla="*/ 36 w 243"/>
              <a:gd name="T15" fmla="*/ 121 h 277"/>
              <a:gd name="T16" fmla="*/ 122 w 243"/>
              <a:gd name="T17" fmla="*/ 35 h 277"/>
              <a:gd name="T18" fmla="*/ 207 w 243"/>
              <a:gd name="T19" fmla="*/ 121 h 277"/>
              <a:gd name="T20" fmla="*/ 122 w 243"/>
              <a:gd name="T21" fmla="*/ 207 h 277"/>
              <a:gd name="T22" fmla="*/ 131 w 243"/>
              <a:gd name="T23" fmla="*/ 111 h 277"/>
              <a:gd name="T24" fmla="*/ 156 w 243"/>
              <a:gd name="T25" fmla="*/ 111 h 277"/>
              <a:gd name="T26" fmla="*/ 156 w 243"/>
              <a:gd name="T27" fmla="*/ 131 h 277"/>
              <a:gd name="T28" fmla="*/ 131 w 243"/>
              <a:gd name="T29" fmla="*/ 131 h 277"/>
              <a:gd name="T30" fmla="*/ 131 w 243"/>
              <a:gd name="T31" fmla="*/ 156 h 277"/>
              <a:gd name="T32" fmla="*/ 112 w 243"/>
              <a:gd name="T33" fmla="*/ 156 h 277"/>
              <a:gd name="T34" fmla="*/ 112 w 243"/>
              <a:gd name="T35" fmla="*/ 131 h 277"/>
              <a:gd name="T36" fmla="*/ 87 w 243"/>
              <a:gd name="T37" fmla="*/ 131 h 277"/>
              <a:gd name="T38" fmla="*/ 87 w 243"/>
              <a:gd name="T39" fmla="*/ 111 h 277"/>
              <a:gd name="T40" fmla="*/ 112 w 243"/>
              <a:gd name="T41" fmla="*/ 111 h 277"/>
              <a:gd name="T42" fmla="*/ 112 w 243"/>
              <a:gd name="T43" fmla="*/ 86 h 277"/>
              <a:gd name="T44" fmla="*/ 131 w 243"/>
              <a:gd name="T45" fmla="*/ 86 h 277"/>
              <a:gd name="T46" fmla="*/ 131 w 243"/>
              <a:gd name="T47" fmla="*/ 111 h 277"/>
              <a:gd name="T48" fmla="*/ 122 w 243"/>
              <a:gd name="T49" fmla="*/ 53 h 277"/>
              <a:gd name="T50" fmla="*/ 53 w 243"/>
              <a:gd name="T51" fmla="*/ 121 h 277"/>
              <a:gd name="T52" fmla="*/ 122 w 243"/>
              <a:gd name="T53" fmla="*/ 189 h 277"/>
              <a:gd name="T54" fmla="*/ 190 w 243"/>
              <a:gd name="T55" fmla="*/ 121 h 277"/>
              <a:gd name="T56" fmla="*/ 122 w 243"/>
              <a:gd name="T57" fmla="*/ 53 h 277"/>
              <a:gd name="T58" fmla="*/ 122 w 243"/>
              <a:gd name="T59" fmla="*/ 173 h 277"/>
              <a:gd name="T60" fmla="*/ 70 w 243"/>
              <a:gd name="T61" fmla="*/ 121 h 277"/>
              <a:gd name="T62" fmla="*/ 122 w 243"/>
              <a:gd name="T63" fmla="*/ 69 h 277"/>
              <a:gd name="T64" fmla="*/ 173 w 243"/>
              <a:gd name="T65" fmla="*/ 121 h 277"/>
              <a:gd name="T66" fmla="*/ 122 w 243"/>
              <a:gd name="T67" fmla="*/ 173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3" h="277">
                <a:moveTo>
                  <a:pt x="200" y="43"/>
                </a:moveTo>
                <a:cubicBezTo>
                  <a:pt x="157" y="0"/>
                  <a:pt x="87" y="0"/>
                  <a:pt x="43" y="43"/>
                </a:cubicBezTo>
                <a:cubicBezTo>
                  <a:pt x="0" y="86"/>
                  <a:pt x="0" y="156"/>
                  <a:pt x="43" y="199"/>
                </a:cubicBezTo>
                <a:cubicBezTo>
                  <a:pt x="122" y="277"/>
                  <a:pt x="122" y="277"/>
                  <a:pt x="122" y="277"/>
                </a:cubicBezTo>
                <a:cubicBezTo>
                  <a:pt x="200" y="199"/>
                  <a:pt x="200" y="199"/>
                  <a:pt x="200" y="199"/>
                </a:cubicBezTo>
                <a:cubicBezTo>
                  <a:pt x="243" y="156"/>
                  <a:pt x="243" y="86"/>
                  <a:pt x="200" y="43"/>
                </a:cubicBezTo>
                <a:close/>
                <a:moveTo>
                  <a:pt x="122" y="207"/>
                </a:moveTo>
                <a:cubicBezTo>
                  <a:pt x="74" y="207"/>
                  <a:pt x="36" y="168"/>
                  <a:pt x="36" y="121"/>
                </a:cubicBezTo>
                <a:cubicBezTo>
                  <a:pt x="36" y="74"/>
                  <a:pt x="74" y="35"/>
                  <a:pt x="122" y="35"/>
                </a:cubicBezTo>
                <a:cubicBezTo>
                  <a:pt x="169" y="35"/>
                  <a:pt x="207" y="74"/>
                  <a:pt x="207" y="121"/>
                </a:cubicBezTo>
                <a:cubicBezTo>
                  <a:pt x="207" y="168"/>
                  <a:pt x="169" y="207"/>
                  <a:pt x="122" y="207"/>
                </a:cubicBezTo>
                <a:close/>
                <a:moveTo>
                  <a:pt x="131" y="111"/>
                </a:moveTo>
                <a:cubicBezTo>
                  <a:pt x="156" y="111"/>
                  <a:pt x="156" y="111"/>
                  <a:pt x="156" y="111"/>
                </a:cubicBezTo>
                <a:cubicBezTo>
                  <a:pt x="156" y="131"/>
                  <a:pt x="156" y="131"/>
                  <a:pt x="156" y="131"/>
                </a:cubicBezTo>
                <a:cubicBezTo>
                  <a:pt x="131" y="131"/>
                  <a:pt x="131" y="131"/>
                  <a:pt x="131" y="131"/>
                </a:cubicBezTo>
                <a:cubicBezTo>
                  <a:pt x="131" y="156"/>
                  <a:pt x="131" y="156"/>
                  <a:pt x="131" y="156"/>
                </a:cubicBezTo>
                <a:cubicBezTo>
                  <a:pt x="112" y="156"/>
                  <a:pt x="112" y="156"/>
                  <a:pt x="112" y="156"/>
                </a:cubicBezTo>
                <a:cubicBezTo>
                  <a:pt x="112" y="131"/>
                  <a:pt x="112" y="131"/>
                  <a:pt x="112" y="131"/>
                </a:cubicBezTo>
                <a:cubicBezTo>
                  <a:pt x="87" y="131"/>
                  <a:pt x="87" y="131"/>
                  <a:pt x="87" y="131"/>
                </a:cubicBezTo>
                <a:cubicBezTo>
                  <a:pt x="87" y="111"/>
                  <a:pt x="87" y="111"/>
                  <a:pt x="87" y="111"/>
                </a:cubicBezTo>
                <a:cubicBezTo>
                  <a:pt x="112" y="111"/>
                  <a:pt x="112" y="111"/>
                  <a:pt x="112" y="111"/>
                </a:cubicBezTo>
                <a:cubicBezTo>
                  <a:pt x="112" y="86"/>
                  <a:pt x="112" y="86"/>
                  <a:pt x="112" y="86"/>
                </a:cubicBezTo>
                <a:cubicBezTo>
                  <a:pt x="131" y="86"/>
                  <a:pt x="131" y="86"/>
                  <a:pt x="131" y="86"/>
                </a:cubicBezTo>
                <a:lnTo>
                  <a:pt x="131" y="111"/>
                </a:lnTo>
                <a:close/>
                <a:moveTo>
                  <a:pt x="122" y="53"/>
                </a:moveTo>
                <a:cubicBezTo>
                  <a:pt x="84" y="53"/>
                  <a:pt x="53" y="83"/>
                  <a:pt x="53" y="121"/>
                </a:cubicBezTo>
                <a:cubicBezTo>
                  <a:pt x="53" y="159"/>
                  <a:pt x="84" y="189"/>
                  <a:pt x="122" y="189"/>
                </a:cubicBezTo>
                <a:cubicBezTo>
                  <a:pt x="159" y="189"/>
                  <a:pt x="190" y="159"/>
                  <a:pt x="190" y="121"/>
                </a:cubicBezTo>
                <a:cubicBezTo>
                  <a:pt x="190" y="83"/>
                  <a:pt x="159" y="53"/>
                  <a:pt x="122" y="53"/>
                </a:cubicBezTo>
                <a:close/>
                <a:moveTo>
                  <a:pt x="122" y="173"/>
                </a:moveTo>
                <a:cubicBezTo>
                  <a:pt x="93" y="173"/>
                  <a:pt x="70" y="150"/>
                  <a:pt x="70" y="121"/>
                </a:cubicBezTo>
                <a:cubicBezTo>
                  <a:pt x="70" y="92"/>
                  <a:pt x="93" y="69"/>
                  <a:pt x="122" y="69"/>
                </a:cubicBezTo>
                <a:cubicBezTo>
                  <a:pt x="150" y="69"/>
                  <a:pt x="173" y="92"/>
                  <a:pt x="173" y="121"/>
                </a:cubicBezTo>
                <a:cubicBezTo>
                  <a:pt x="173" y="150"/>
                  <a:pt x="150" y="173"/>
                  <a:pt x="122" y="17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47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B4E448FB-036A-4986-871F-429647BDC580}"/>
              </a:ext>
            </a:extLst>
          </p:cNvPr>
          <p:cNvSpPr txBox="1">
            <a:spLocks/>
          </p:cNvSpPr>
          <p:nvPr/>
        </p:nvSpPr>
        <p:spPr>
          <a:xfrm>
            <a:off x="216311" y="365125"/>
            <a:ext cx="41046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SMOTE Oversampling</a:t>
            </a:r>
            <a:endParaRPr lang="en-ID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Rectangle 24">
            <a:extLst>
              <a:ext uri="{FF2B5EF4-FFF2-40B4-BE49-F238E27FC236}">
                <a16:creationId xmlns:a16="http://schemas.microsoft.com/office/drawing/2014/main" id="{2835DCE0-465E-49EF-8D39-32EEC7152426}"/>
              </a:ext>
            </a:extLst>
          </p:cNvPr>
          <p:cNvSpPr/>
          <p:nvPr/>
        </p:nvSpPr>
        <p:spPr>
          <a:xfrm>
            <a:off x="216311" y="2590244"/>
            <a:ext cx="5199973" cy="349860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tlCol="0" anchor="t"/>
          <a:lstStyle/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SMOTE Oversampling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Target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distribution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불균형을 해소하기 위해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oversampling 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처리함  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값과 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Oversampling 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 비교</a:t>
            </a: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기존에 존재했던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‘Missing’ 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결측 값을 포함한 타겟 데이터와</a:t>
            </a:r>
            <a:b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Oversampling 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처리하여 생성한 타겟 데이터의 시각화 및 비교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3EFCDC2-6AC9-489D-9D9C-FE1C67DFC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849" y="1113636"/>
            <a:ext cx="6507304" cy="121798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4A0218-3688-49C4-A70E-CCEE6D32C959}"/>
              </a:ext>
            </a:extLst>
          </p:cNvPr>
          <p:cNvSpPr/>
          <p:nvPr/>
        </p:nvSpPr>
        <p:spPr>
          <a:xfrm>
            <a:off x="5466735" y="1113636"/>
            <a:ext cx="6594418" cy="121798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575DA67-D818-49AD-833B-5261923AD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849" y="2542592"/>
            <a:ext cx="6507304" cy="10697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7B554C5-19C0-4D91-BAB0-4904342BE8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5" t="3131" r="1014" b="2807"/>
          <a:stretch/>
        </p:blipFill>
        <p:spPr>
          <a:xfrm>
            <a:off x="5553849" y="3839029"/>
            <a:ext cx="6507304" cy="2459254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646A43EE-1687-4446-9330-048AAFD3B7D4}"/>
              </a:ext>
            </a:extLst>
          </p:cNvPr>
          <p:cNvSpPr/>
          <p:nvPr/>
        </p:nvSpPr>
        <p:spPr>
          <a:xfrm>
            <a:off x="9656096" y="1578630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868751B-3A7F-441D-8446-F32CBDDD7D0C}"/>
              </a:ext>
            </a:extLst>
          </p:cNvPr>
          <p:cNvSpPr/>
          <p:nvPr/>
        </p:nvSpPr>
        <p:spPr>
          <a:xfrm>
            <a:off x="9656096" y="2933479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6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4605312-D65C-44D3-B383-37B1602A5B3C}"/>
              </a:ext>
            </a:extLst>
          </p:cNvPr>
          <p:cNvSpPr/>
          <p:nvPr/>
        </p:nvSpPr>
        <p:spPr>
          <a:xfrm>
            <a:off x="5466735" y="2501733"/>
            <a:ext cx="6594418" cy="387642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B6031016-9BAC-4EDE-B8F6-7B23D1989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E3813BF9-5145-4417-B95D-FA862797388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540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>
            <a:extLst>
              <a:ext uri="{FF2B5EF4-FFF2-40B4-BE49-F238E27FC236}">
                <a16:creationId xmlns:a16="http://schemas.microsoft.com/office/drawing/2014/main" id="{CEE1EFFA-AFA3-4A9A-A759-832B03742F45}"/>
              </a:ext>
            </a:extLst>
          </p:cNvPr>
          <p:cNvSpPr/>
          <p:nvPr/>
        </p:nvSpPr>
        <p:spPr>
          <a:xfrm>
            <a:off x="216311" y="3019453"/>
            <a:ext cx="5199973" cy="255092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tlCol="0" anchor="t"/>
          <a:lstStyle/>
          <a:p>
            <a:pPr>
              <a:lnSpc>
                <a:spcPct val="200000"/>
              </a:lnSpc>
            </a:pP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baseline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모델 생성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DecisionTree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RandomForest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XGBClassifier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LGBMClassifier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모델을 생성함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각각의 모델에 대해 기존의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train 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셋과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Oversampling 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처리된 데이터 셋의 결과 값을 비교함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12F0D42F-858A-4C26-9526-26134EE84668}"/>
              </a:ext>
            </a:extLst>
          </p:cNvPr>
          <p:cNvSpPr txBox="1">
            <a:spLocks/>
          </p:cNvSpPr>
          <p:nvPr/>
        </p:nvSpPr>
        <p:spPr>
          <a:xfrm>
            <a:off x="216311" y="365125"/>
            <a:ext cx="41046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SMOTE Oversampling</a:t>
            </a:r>
            <a:endParaRPr lang="en-ID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BBB1C5-559F-468E-8B9A-501114D03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587" y="1825642"/>
            <a:ext cx="6538206" cy="209868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7B2456E-C311-467E-B971-D13FF9B9976D}"/>
              </a:ext>
            </a:extLst>
          </p:cNvPr>
          <p:cNvSpPr/>
          <p:nvPr/>
        </p:nvSpPr>
        <p:spPr>
          <a:xfrm>
            <a:off x="5486400" y="1825642"/>
            <a:ext cx="6617109" cy="403438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10C1D8A-CD50-45D8-B77D-6900BEB5A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587" y="4376175"/>
            <a:ext cx="6538206" cy="137336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14D6D343-995A-499C-844C-1078B9F2B288}"/>
              </a:ext>
            </a:extLst>
          </p:cNvPr>
          <p:cNvSpPr/>
          <p:nvPr/>
        </p:nvSpPr>
        <p:spPr>
          <a:xfrm>
            <a:off x="10444990" y="2291713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0163AEC-3021-4525-A059-B0DD4B10B6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E3813BF9-5145-4417-B95D-FA862797388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138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>
            <a:extLst>
              <a:ext uri="{FF2B5EF4-FFF2-40B4-BE49-F238E27FC236}">
                <a16:creationId xmlns:a16="http://schemas.microsoft.com/office/drawing/2014/main" id="{CEE1EFFA-AFA3-4A9A-A759-832B03742F45}"/>
              </a:ext>
            </a:extLst>
          </p:cNvPr>
          <p:cNvSpPr/>
          <p:nvPr/>
        </p:nvSpPr>
        <p:spPr>
          <a:xfrm>
            <a:off x="216311" y="3019453"/>
            <a:ext cx="5199973" cy="2951041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tlCol="0" anchor="t"/>
          <a:lstStyle/>
          <a:p>
            <a:pPr>
              <a:lnSpc>
                <a:spcPct val="200000"/>
              </a:lnSpc>
            </a:pP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모델 별 결과 값 가시화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히트맵을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통한 각 모델 별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train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된 예측치 및 성능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ROC_CURVE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시각화를 통한 결과를 도출 및 비교함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결론</a:t>
            </a:r>
            <a:endParaRPr lang="en-US" altLang="ko-KR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히트맵과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ROC_CURVE</a:t>
            </a:r>
            <a:r>
              <a:rPr lang="ko-KR" altLang="en-US" sz="14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살펴본 결과</a:t>
            </a:r>
            <a:r>
              <a:rPr lang="en-US" altLang="ko-KR" sz="14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SMOTE Oversampling</a:t>
            </a:r>
            <a:r>
              <a:rPr lang="ko-KR" altLang="en-US" sz="14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모델의 성능을 오히려 저하시킴</a:t>
            </a:r>
            <a:endParaRPr lang="en-US" altLang="ko-KR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12F0D42F-858A-4C26-9526-26134EE84668}"/>
              </a:ext>
            </a:extLst>
          </p:cNvPr>
          <p:cNvSpPr txBox="1">
            <a:spLocks/>
          </p:cNvSpPr>
          <p:nvPr/>
        </p:nvSpPr>
        <p:spPr>
          <a:xfrm>
            <a:off x="216311" y="365125"/>
            <a:ext cx="41046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SMOTE Oversampling</a:t>
            </a:r>
            <a:endParaRPr lang="en-ID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6E9996-E568-4870-8728-6D27E85233F3}"/>
              </a:ext>
            </a:extLst>
          </p:cNvPr>
          <p:cNvGrpSpPr/>
          <p:nvPr/>
        </p:nvGrpSpPr>
        <p:grpSpPr>
          <a:xfrm>
            <a:off x="5435056" y="107577"/>
            <a:ext cx="6391836" cy="6641196"/>
            <a:chOff x="6291760" y="1625258"/>
            <a:chExt cx="3882450" cy="548224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BAE1409-91CF-4062-BBAD-4ED5594794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15" t="3642" r="1652" b="5383"/>
            <a:stretch/>
          </p:blipFill>
          <p:spPr>
            <a:xfrm>
              <a:off x="6291760" y="1625258"/>
              <a:ext cx="3882450" cy="1235867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44A762F-B1CD-4993-B7C8-83CCF6B459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45" r="1661" b="2069"/>
            <a:stretch/>
          </p:blipFill>
          <p:spPr>
            <a:xfrm>
              <a:off x="6291760" y="3038787"/>
              <a:ext cx="3882450" cy="1238974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3C7A55E-5AA8-4679-AD07-788A249F1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54" r="2043" b="2732"/>
            <a:stretch/>
          </p:blipFill>
          <p:spPr>
            <a:xfrm>
              <a:off x="6291760" y="4455423"/>
              <a:ext cx="3882450" cy="1238549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EF76DF6-4745-4951-AC80-903DB57908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099" t="2243" r="1510" b="4350"/>
            <a:stretch/>
          </p:blipFill>
          <p:spPr>
            <a:xfrm>
              <a:off x="6291760" y="5871634"/>
              <a:ext cx="3882450" cy="1235868"/>
            </a:xfrm>
            <a:prstGeom prst="rect">
              <a:avLst/>
            </a:prstGeom>
          </p:spPr>
        </p:pic>
      </p:grpSp>
      <p:sp>
        <p:nvSpPr>
          <p:cNvPr id="12" name="타원 11">
            <a:extLst>
              <a:ext uri="{FF2B5EF4-FFF2-40B4-BE49-F238E27FC236}">
                <a16:creationId xmlns:a16="http://schemas.microsoft.com/office/drawing/2014/main" id="{51531B24-A10D-42D9-9AA3-B732656532F8}"/>
              </a:ext>
            </a:extLst>
          </p:cNvPr>
          <p:cNvSpPr/>
          <p:nvPr/>
        </p:nvSpPr>
        <p:spPr>
          <a:xfrm>
            <a:off x="5096793" y="221125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B0D2281-A90F-424E-B302-3F22A45DFBD4}"/>
              </a:ext>
            </a:extLst>
          </p:cNvPr>
          <p:cNvCxnSpPr>
            <a:cxnSpLocks/>
          </p:cNvCxnSpPr>
          <p:nvPr/>
        </p:nvCxnSpPr>
        <p:spPr>
          <a:xfrm>
            <a:off x="2123440" y="5805394"/>
            <a:ext cx="2067560" cy="0"/>
          </a:xfrm>
          <a:prstGeom prst="line">
            <a:avLst/>
          </a:prstGeom>
          <a:ln w="28575">
            <a:solidFill>
              <a:srgbClr val="FFFF00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757C74-BC0E-4A8F-B0D9-C5EA4E7F7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06164" y="6273222"/>
            <a:ext cx="2743200" cy="365125"/>
          </a:xfrm>
          <a:prstGeom prst="rect">
            <a:avLst/>
          </a:prstGeom>
        </p:spPr>
        <p:txBody>
          <a:bodyPr/>
          <a:lstStyle/>
          <a:p>
            <a:fld id="{E3813BF9-5145-4417-B95D-FA8627973885}" type="slidenum">
              <a:rPr lang="en-US" smtClean="0"/>
              <a:t>22</a:t>
            </a:fld>
            <a:endParaRPr lang="en-US"/>
          </a:p>
        </p:txBody>
      </p: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CBF9FB54-AC61-4321-8335-2B20F021DE41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813BF9-5145-4417-B95D-FA8627973885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990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2D3A62D7-3986-488A-AF48-5D816F4D092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>
          <a:xfrm>
            <a:off x="838200" y="1825625"/>
            <a:ext cx="10515600" cy="435133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A4EFC0-4937-451D-B63D-654F04CB6697}"/>
              </a:ext>
            </a:extLst>
          </p:cNvPr>
          <p:cNvSpPr/>
          <p:nvPr/>
        </p:nvSpPr>
        <p:spPr>
          <a:xfrm>
            <a:off x="0" y="2490714"/>
            <a:ext cx="12192000" cy="18765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D9009845-E2AB-44C0-B74B-56946199F51A}"/>
              </a:ext>
            </a:extLst>
          </p:cNvPr>
          <p:cNvSpPr txBox="1">
            <a:spLocks/>
          </p:cNvSpPr>
          <p:nvPr/>
        </p:nvSpPr>
        <p:spPr>
          <a:xfrm>
            <a:off x="2943441" y="2506107"/>
            <a:ext cx="6305118" cy="190738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>
                <a:solidFill>
                  <a:schemeClr val="bg2"/>
                </a:solidFill>
              </a:rPr>
              <a:t>Modeling</a:t>
            </a:r>
            <a:endParaRPr lang="en-ID" sz="6600" b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24176-BF59-46D0-95B6-014A06D6A6C9}"/>
              </a:ext>
            </a:extLst>
          </p:cNvPr>
          <p:cNvSpPr/>
          <p:nvPr/>
        </p:nvSpPr>
        <p:spPr>
          <a:xfrm>
            <a:off x="907988" y="876500"/>
            <a:ext cx="10376024" cy="5105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EE9B778-9394-420D-96C7-475B2435C8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58745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813BF9-5145-4417-B95D-FA862797388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434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B5B1F6F-32CD-4C22-A522-69D0FA9F630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r="2083"/>
          <a:stretch>
            <a:fillRect/>
          </a:stretch>
        </p:blipFill>
        <p:spPr>
          <a:xfrm>
            <a:off x="5619750" y="0"/>
            <a:ext cx="6572250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5B6EC4E-D931-4DAB-AA64-E5B59B3280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631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Data</a:t>
            </a:r>
            <a:br>
              <a:rPr lang="en-ID" b="1"/>
            </a:br>
            <a:r>
              <a:rPr lang="en-US" b="1"/>
              <a:t>Preprocessing</a:t>
            </a:r>
            <a:endParaRPr lang="en-ID" b="1"/>
          </a:p>
        </p:txBody>
      </p:sp>
      <p:sp>
        <p:nvSpPr>
          <p:cNvPr id="46" name="Rectangle 45"/>
          <p:cNvSpPr/>
          <p:nvPr/>
        </p:nvSpPr>
        <p:spPr>
          <a:xfrm>
            <a:off x="5619405" y="0"/>
            <a:ext cx="6572596" cy="6858000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4BF2EE-4815-40FC-ABBA-B8A01D5FA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378" y="0"/>
            <a:ext cx="6572596" cy="6807010"/>
          </a:xfrm>
          <a:prstGeom prst="rect">
            <a:avLst/>
          </a:prstGeom>
        </p:spPr>
      </p:pic>
      <p:sp>
        <p:nvSpPr>
          <p:cNvPr id="35" name="Rectangle 24">
            <a:extLst>
              <a:ext uri="{FF2B5EF4-FFF2-40B4-BE49-F238E27FC236}">
                <a16:creationId xmlns:a16="http://schemas.microsoft.com/office/drawing/2014/main" id="{650D02DA-EDAB-48EE-8CF5-DC2FB4BE537D}"/>
              </a:ext>
            </a:extLst>
          </p:cNvPr>
          <p:cNvSpPr/>
          <p:nvPr/>
        </p:nvSpPr>
        <p:spPr>
          <a:xfrm>
            <a:off x="335588" y="2298692"/>
            <a:ext cx="5199973" cy="429875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tlCol="0" anchor="t"/>
          <a:lstStyle/>
          <a:p>
            <a:pPr>
              <a:lnSpc>
                <a:spcPct val="200000"/>
              </a:lnSpc>
            </a:pP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불러오기</a:t>
            </a:r>
            <a:endParaRPr lang="en-US" altLang="ko-KR" sz="14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불필요한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Feature(enrollee_id)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삭제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City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데이터를 정렬하기 쉽도록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city_000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형태로 변경함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결측값 처리</a:t>
            </a:r>
            <a:endParaRPr lang="en-US" altLang="ko-KR" sz="16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결측값을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Missing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변경함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파생 </a:t>
            </a: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 </a:t>
            </a:r>
            <a:r>
              <a:rPr lang="ko-KR" altLang="en-US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  <a:endParaRPr lang="en-US" altLang="ko-KR" sz="16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지원자별로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Missing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값의 개수를 나타내는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num_missing feature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생성함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BAC36BC-75E6-407E-B55F-813C507B1CD3}"/>
              </a:ext>
            </a:extLst>
          </p:cNvPr>
          <p:cNvSpPr/>
          <p:nvPr/>
        </p:nvSpPr>
        <p:spPr>
          <a:xfrm>
            <a:off x="10122261" y="920956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6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2FDC45B-3F1F-4526-BEFA-2EB077C8331A}"/>
              </a:ext>
            </a:extLst>
          </p:cNvPr>
          <p:cNvSpPr/>
          <p:nvPr/>
        </p:nvSpPr>
        <p:spPr>
          <a:xfrm>
            <a:off x="5619378" y="38100"/>
            <a:ext cx="6511662" cy="201771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04944471-B824-4B7A-871C-01DCFB33E063}"/>
              </a:ext>
            </a:extLst>
          </p:cNvPr>
          <p:cNvSpPr/>
          <p:nvPr/>
        </p:nvSpPr>
        <p:spPr>
          <a:xfrm>
            <a:off x="10122261" y="2467644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6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17232D9-6E6D-419D-AD02-5123C4EF678C}"/>
              </a:ext>
            </a:extLst>
          </p:cNvPr>
          <p:cNvSpPr/>
          <p:nvPr/>
        </p:nvSpPr>
        <p:spPr>
          <a:xfrm>
            <a:off x="5619378" y="2171701"/>
            <a:ext cx="6511662" cy="111227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CFDC69E-755B-4EA3-AF00-28E9E062F559}"/>
              </a:ext>
            </a:extLst>
          </p:cNvPr>
          <p:cNvSpPr/>
          <p:nvPr/>
        </p:nvSpPr>
        <p:spPr>
          <a:xfrm>
            <a:off x="10122261" y="3667180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6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456D772-36C4-49FC-8BAF-8138E0B9F7BE}"/>
              </a:ext>
            </a:extLst>
          </p:cNvPr>
          <p:cNvSpPr/>
          <p:nvPr/>
        </p:nvSpPr>
        <p:spPr>
          <a:xfrm>
            <a:off x="5619378" y="3371237"/>
            <a:ext cx="6511662" cy="8959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A75EADD7-7FD5-4C1C-85B9-2F4B8B1201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E3813BF9-5145-4417-B95D-FA862797388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12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5B6EC4E-D931-4DAB-AA64-E5B59B3280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631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Data</a:t>
            </a:r>
            <a:br>
              <a:rPr lang="en-ID" b="1"/>
            </a:br>
            <a:r>
              <a:rPr lang="en-US" b="1"/>
              <a:t>Preprocessing</a:t>
            </a:r>
            <a:endParaRPr lang="en-ID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EC37B61-2AD2-4B18-8A72-B89C4BB6D1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12"/>
          <a:stretch/>
        </p:blipFill>
        <p:spPr>
          <a:xfrm>
            <a:off x="5690718" y="45258"/>
            <a:ext cx="6460642" cy="4506867"/>
          </a:xfrm>
          <a:prstGeom prst="rect">
            <a:avLst/>
          </a:prstGeom>
        </p:spPr>
      </p:pic>
      <p:sp>
        <p:nvSpPr>
          <p:cNvPr id="15" name="Rectangle 24">
            <a:extLst>
              <a:ext uri="{FF2B5EF4-FFF2-40B4-BE49-F238E27FC236}">
                <a16:creationId xmlns:a16="http://schemas.microsoft.com/office/drawing/2014/main" id="{8294F0FF-8BE7-4250-A4E4-9359ED333CF4}"/>
              </a:ext>
            </a:extLst>
          </p:cNvPr>
          <p:cNvSpPr/>
          <p:nvPr/>
        </p:nvSpPr>
        <p:spPr>
          <a:xfrm>
            <a:off x="335588" y="2298692"/>
            <a:ext cx="5199973" cy="429875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tlCol="0" anchor="t"/>
          <a:lstStyle/>
          <a:p>
            <a:pPr>
              <a:lnSpc>
                <a:spcPct val="200000"/>
              </a:lnSpc>
            </a:pP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LabelEncoding</a:t>
            </a:r>
            <a:endParaRPr lang="en-US" altLang="ko-KR" sz="14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City, gender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 명목변수는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Sklearn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LabelEncoder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활용해 간단히 변환함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그외 순서가 있는 변수들은 자체적으로 생성한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ordinal dictionary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통해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encoding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해줌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LabelEncoding </a:t>
            </a:r>
            <a:r>
              <a:rPr lang="ko-KR" altLang="en-US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</a:t>
            </a:r>
            <a:endParaRPr lang="en-US" altLang="ko-KR" sz="16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숫자 타입으로 변경됨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4A20063-F415-4B70-8E23-AF4ECF26C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2174" y="4713722"/>
            <a:ext cx="6251899" cy="1903276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14B8D0D5-2A94-4668-8E9F-056D0EAC7CA9}"/>
              </a:ext>
            </a:extLst>
          </p:cNvPr>
          <p:cNvSpPr/>
          <p:nvPr/>
        </p:nvSpPr>
        <p:spPr>
          <a:xfrm>
            <a:off x="10122261" y="1489916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6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E887CAA-8479-4876-8EF6-31EC64BE9CB9}"/>
              </a:ext>
            </a:extLst>
          </p:cNvPr>
          <p:cNvSpPr/>
          <p:nvPr/>
        </p:nvSpPr>
        <p:spPr>
          <a:xfrm>
            <a:off x="5690718" y="424180"/>
            <a:ext cx="6440322" cy="41173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CB24B01-45B4-4F2A-982B-BF26ED3C77C4}"/>
              </a:ext>
            </a:extLst>
          </p:cNvPr>
          <p:cNvSpPr/>
          <p:nvPr/>
        </p:nvSpPr>
        <p:spPr>
          <a:xfrm>
            <a:off x="10127716" y="5080084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6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77C9CE0-BA5F-41F6-A8A4-12A19E0D53E7}"/>
              </a:ext>
            </a:extLst>
          </p:cNvPr>
          <p:cNvSpPr/>
          <p:nvPr/>
        </p:nvSpPr>
        <p:spPr>
          <a:xfrm>
            <a:off x="5480833" y="4671664"/>
            <a:ext cx="6314004" cy="196004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D18209C5-A934-4D37-8E1B-31C8AA264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E3813BF9-5145-4417-B95D-FA862797388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47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5B6EC4E-D931-4DAB-AA64-E5B59B3280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631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Modeling</a:t>
            </a:r>
            <a:br>
              <a:rPr lang="en-ID" b="1"/>
            </a:br>
            <a:r>
              <a:rPr lang="en-US" b="1"/>
              <a:t>DecisionTree</a:t>
            </a:r>
            <a:endParaRPr lang="en-ID" b="1"/>
          </a:p>
        </p:txBody>
      </p:sp>
      <p:sp>
        <p:nvSpPr>
          <p:cNvPr id="15" name="Rectangle 24">
            <a:extLst>
              <a:ext uri="{FF2B5EF4-FFF2-40B4-BE49-F238E27FC236}">
                <a16:creationId xmlns:a16="http://schemas.microsoft.com/office/drawing/2014/main" id="{8294F0FF-8BE7-4250-A4E4-9359ED333CF4}"/>
              </a:ext>
            </a:extLst>
          </p:cNvPr>
          <p:cNvSpPr/>
          <p:nvPr/>
        </p:nvSpPr>
        <p:spPr>
          <a:xfrm>
            <a:off x="335588" y="2298692"/>
            <a:ext cx="5199973" cy="429875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tlCol="0" anchor="t"/>
          <a:lstStyle/>
          <a:p>
            <a:pPr>
              <a:lnSpc>
                <a:spcPct val="200000"/>
              </a:lnSpc>
            </a:pP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DecisionTree </a:t>
            </a:r>
            <a:r>
              <a:rPr lang="ko-KR" altLang="en-US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생성</a:t>
            </a:r>
            <a:endParaRPr lang="en-US" altLang="ko-KR" sz="14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Max Depth 5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설정함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예측값은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predict class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proba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두개를 생성하여  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accuracy / log_loss / roc score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모두 확인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 해석</a:t>
            </a:r>
            <a:endParaRPr lang="en-US" altLang="ko-KR" sz="16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Train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데이터의 정확도는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79.2%, Test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78.8%</a:t>
            </a: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데이터의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Log_loss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0.4963, roc score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0.7248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8961329-3C96-4EE4-A254-F63D83212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561" y="0"/>
            <a:ext cx="6640436" cy="384048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9B66F29-A56D-46DA-8DB4-B51F8A2C1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561" y="3908417"/>
            <a:ext cx="5303248" cy="2949583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E78FAF3A-BFC2-45E5-AF20-0419568CB281}"/>
              </a:ext>
            </a:extLst>
          </p:cNvPr>
          <p:cNvSpPr/>
          <p:nvPr/>
        </p:nvSpPr>
        <p:spPr>
          <a:xfrm>
            <a:off x="10312229" y="575516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6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6A8826-CD91-4BB3-9036-E42F51B07007}"/>
              </a:ext>
            </a:extLst>
          </p:cNvPr>
          <p:cNvSpPr/>
          <p:nvPr/>
        </p:nvSpPr>
        <p:spPr>
          <a:xfrm>
            <a:off x="5535561" y="-38100"/>
            <a:ext cx="6631039" cy="38582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CE5F4A7-3EBD-46B3-918E-CB09EB28531D}"/>
              </a:ext>
            </a:extLst>
          </p:cNvPr>
          <p:cNvSpPr/>
          <p:nvPr/>
        </p:nvSpPr>
        <p:spPr>
          <a:xfrm>
            <a:off x="7408761" y="4000584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6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CA8852-A281-4003-8B3C-ACA75C100835}"/>
              </a:ext>
            </a:extLst>
          </p:cNvPr>
          <p:cNvSpPr/>
          <p:nvPr/>
        </p:nvSpPr>
        <p:spPr>
          <a:xfrm>
            <a:off x="5530478" y="3858864"/>
            <a:ext cx="5302622" cy="298643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196FAF48-634D-4426-B19F-011B770F8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E3813BF9-5145-4417-B95D-FA862797388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61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5B6EC4E-D931-4DAB-AA64-E5B59B3280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631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Modeling</a:t>
            </a:r>
            <a:br>
              <a:rPr lang="en-ID" b="1"/>
            </a:br>
            <a:r>
              <a:rPr lang="en-US" b="1"/>
              <a:t>DecisionTree</a:t>
            </a:r>
            <a:endParaRPr lang="en-ID" b="1"/>
          </a:p>
        </p:txBody>
      </p:sp>
      <p:sp>
        <p:nvSpPr>
          <p:cNvPr id="15" name="Rectangle 24">
            <a:extLst>
              <a:ext uri="{FF2B5EF4-FFF2-40B4-BE49-F238E27FC236}">
                <a16:creationId xmlns:a16="http://schemas.microsoft.com/office/drawing/2014/main" id="{8294F0FF-8BE7-4250-A4E4-9359ED333CF4}"/>
              </a:ext>
            </a:extLst>
          </p:cNvPr>
          <p:cNvSpPr/>
          <p:nvPr/>
        </p:nvSpPr>
        <p:spPr>
          <a:xfrm>
            <a:off x="335588" y="2298692"/>
            <a:ext cx="5199973" cy="429875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tlCol="0" anchor="t"/>
          <a:lstStyle/>
          <a:p>
            <a:pPr>
              <a:lnSpc>
                <a:spcPct val="200000"/>
              </a:lnSpc>
            </a:pP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Max Depth </a:t>
            </a:r>
            <a:r>
              <a:rPr lang="ko-KR" altLang="en-US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변화에 따른 정확도 확인</a:t>
            </a:r>
            <a:endParaRPr lang="en-US" altLang="ko-KR" sz="14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Max Depth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Range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3~19</a:t>
            </a: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Max Depth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따른 정확도를 리스트에 저장함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Train/Test</a:t>
            </a:r>
            <a:r>
              <a:rPr lang="ko-KR" altLang="en-US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정확도 변화 확인</a:t>
            </a:r>
            <a:endParaRPr lang="en-US" altLang="ko-KR" sz="16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Max Depth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따른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Train/Test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정확도 변화 확인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Max Depth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초과하면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OverFitting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것으로 추정할 수 있음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그래프 시각화를 위해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Max Depth 5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설정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0087BA-4DA1-486C-8D61-0A65B014D2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40" b="12008"/>
          <a:stretch/>
        </p:blipFill>
        <p:spPr>
          <a:xfrm>
            <a:off x="5535561" y="0"/>
            <a:ext cx="6593715" cy="4064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AEE184-4DF3-4C49-84C8-39C7B93B5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502" y="4152926"/>
            <a:ext cx="4817832" cy="2590774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6AB4EE91-B7DD-4749-8C9E-C403E5C0EF47}"/>
              </a:ext>
            </a:extLst>
          </p:cNvPr>
          <p:cNvSpPr/>
          <p:nvPr/>
        </p:nvSpPr>
        <p:spPr>
          <a:xfrm>
            <a:off x="10843171" y="365125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6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A26D9B-11CD-47F2-AA57-A90855DBA26B}"/>
              </a:ext>
            </a:extLst>
          </p:cNvPr>
          <p:cNvSpPr/>
          <p:nvPr/>
        </p:nvSpPr>
        <p:spPr>
          <a:xfrm>
            <a:off x="5565058" y="216310"/>
            <a:ext cx="6272981" cy="179930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7840379-5549-4632-A263-F132264FF619}"/>
              </a:ext>
            </a:extLst>
          </p:cNvPr>
          <p:cNvSpPr/>
          <p:nvPr/>
        </p:nvSpPr>
        <p:spPr>
          <a:xfrm>
            <a:off x="5565058" y="2133600"/>
            <a:ext cx="6567948" cy="19467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19FA67A-A5ED-42D8-B38F-1DC3DF537741}"/>
              </a:ext>
            </a:extLst>
          </p:cNvPr>
          <p:cNvSpPr/>
          <p:nvPr/>
        </p:nvSpPr>
        <p:spPr>
          <a:xfrm>
            <a:off x="11054565" y="2965757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6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8CF60D1A-3B4A-49A6-9757-C22E94341E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E3813BF9-5145-4417-B95D-FA862797388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41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5B6EC4E-D931-4DAB-AA64-E5B59B3280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631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ID"/>
              <a:t>Visualize</a:t>
            </a:r>
            <a:br>
              <a:rPr lang="en-ID" b="1"/>
            </a:br>
            <a:r>
              <a:rPr lang="en-US" b="1"/>
              <a:t>DecisionTree</a:t>
            </a:r>
            <a:endParaRPr lang="en-ID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DEC376-417E-492F-946D-0100DC090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72" y="2087648"/>
            <a:ext cx="11594855" cy="4405227"/>
          </a:xfrm>
          <a:prstGeom prst="rect">
            <a:avLst/>
          </a:prstGeom>
        </p:spPr>
      </p:pic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29086288-D0B3-4242-8FDD-78B049BBC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E3813BF9-5145-4417-B95D-FA862797388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289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5B6EC4E-D931-4DAB-AA64-E5B59B3280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631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Models</a:t>
            </a:r>
            <a:br>
              <a:rPr lang="en-ID" b="1"/>
            </a:br>
            <a:r>
              <a:rPr lang="en-ID" b="1"/>
              <a:t>Compare &amp; Test</a:t>
            </a:r>
          </a:p>
        </p:txBody>
      </p:sp>
      <p:sp>
        <p:nvSpPr>
          <p:cNvPr id="15" name="Rectangle 24">
            <a:extLst>
              <a:ext uri="{FF2B5EF4-FFF2-40B4-BE49-F238E27FC236}">
                <a16:creationId xmlns:a16="http://schemas.microsoft.com/office/drawing/2014/main" id="{8294F0FF-8BE7-4250-A4E4-9359ED333CF4}"/>
              </a:ext>
            </a:extLst>
          </p:cNvPr>
          <p:cNvSpPr/>
          <p:nvPr/>
        </p:nvSpPr>
        <p:spPr>
          <a:xfrm>
            <a:off x="335588" y="2298692"/>
            <a:ext cx="5199973" cy="429875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tlCol="0" anchor="t"/>
          <a:lstStyle/>
          <a:p>
            <a:pPr>
              <a:lnSpc>
                <a:spcPct val="200000"/>
              </a:lnSpc>
            </a:pP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1. 3</a:t>
            </a:r>
            <a:r>
              <a:rPr lang="ko-KR" altLang="en-US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가지 모델 생성</a:t>
            </a:r>
            <a:endParaRPr lang="en-US" altLang="ko-KR" sz="14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RandomForest / XGBoost / LightGBM</a:t>
            </a: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개의 모델을 생성하고 각 모델의 성능을 비교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 확인</a:t>
            </a:r>
            <a:endParaRPr lang="en-US" altLang="ko-KR" sz="16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정확도는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LGBM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78.3%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RandomForest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대비 약간 우위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Log_loss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LGBM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0.4601, roc_score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0.7194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모두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LGBM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가장 좋은 성능을 나타냄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B290B8B-59E5-430E-BE46-9115A035F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561" y="715296"/>
            <a:ext cx="6656122" cy="5427407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0A3A8185-B78C-4443-8D5B-9EF130A0D8C2}"/>
              </a:ext>
            </a:extLst>
          </p:cNvPr>
          <p:cNvSpPr/>
          <p:nvPr/>
        </p:nvSpPr>
        <p:spPr>
          <a:xfrm>
            <a:off x="10518707" y="1535163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6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B0CA264-76A4-4B27-A512-834707D7D5A0}"/>
              </a:ext>
            </a:extLst>
          </p:cNvPr>
          <p:cNvSpPr/>
          <p:nvPr/>
        </p:nvSpPr>
        <p:spPr>
          <a:xfrm>
            <a:off x="5938685" y="943897"/>
            <a:ext cx="6174658" cy="364776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054DDA9-3D4C-429A-80EF-F9C08A7433E9}"/>
              </a:ext>
            </a:extLst>
          </p:cNvPr>
          <p:cNvSpPr/>
          <p:nvPr/>
        </p:nvSpPr>
        <p:spPr>
          <a:xfrm>
            <a:off x="6535987" y="5109477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6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B4B5B16-20F1-4813-A19A-D1D0435272C9}"/>
              </a:ext>
            </a:extLst>
          </p:cNvPr>
          <p:cNvSpPr/>
          <p:nvPr/>
        </p:nvSpPr>
        <p:spPr>
          <a:xfrm>
            <a:off x="5598161" y="5015175"/>
            <a:ext cx="3322320" cy="115194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3F27468C-7B94-4240-A2E4-81F483FF9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E3813BF9-5145-4417-B95D-FA862797388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76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5B6EC4E-D931-4DAB-AA64-E5B59B3280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75303" y="236538"/>
            <a:ext cx="10515600" cy="65722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데이터셋 소개</a:t>
            </a:r>
            <a:endParaRPr lang="en-ID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2926F5-EBB2-499C-A55E-BFB5932802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0" r="14519" b="3918"/>
          <a:stretch/>
        </p:blipFill>
        <p:spPr>
          <a:xfrm>
            <a:off x="497840" y="1275016"/>
            <a:ext cx="11120286" cy="21135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0B1148A-E8B7-4264-B569-F965FD2C2C48}"/>
              </a:ext>
            </a:extLst>
          </p:cNvPr>
          <p:cNvSpPr/>
          <p:nvPr/>
        </p:nvSpPr>
        <p:spPr>
          <a:xfrm>
            <a:off x="969740" y="3531130"/>
            <a:ext cx="10785380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몇몇 기업은 빅데이터 분석이나 데이터 사이언스 전문가 양성을 위한 교육 프로그램을 운영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Freeform 100">
            <a:extLst>
              <a:ext uri="{FF2B5EF4-FFF2-40B4-BE49-F238E27FC236}">
                <a16:creationId xmlns:a16="http://schemas.microsoft.com/office/drawing/2014/main" id="{08F02D1B-3BD9-4356-8501-B26B4F372493}"/>
              </a:ext>
            </a:extLst>
          </p:cNvPr>
          <p:cNvSpPr>
            <a:spLocks/>
          </p:cNvSpPr>
          <p:nvPr/>
        </p:nvSpPr>
        <p:spPr bwMode="auto">
          <a:xfrm>
            <a:off x="497840" y="5416296"/>
            <a:ext cx="365125" cy="333375"/>
          </a:xfrm>
          <a:custGeom>
            <a:avLst/>
            <a:gdLst>
              <a:gd name="T0" fmla="*/ 59 w 62"/>
              <a:gd name="T1" fmla="*/ 2 h 57"/>
              <a:gd name="T2" fmla="*/ 51 w 62"/>
              <a:gd name="T3" fmla="*/ 3 h 57"/>
              <a:gd name="T4" fmla="*/ 21 w 62"/>
              <a:gd name="T5" fmla="*/ 39 h 57"/>
              <a:gd name="T6" fmla="*/ 11 w 62"/>
              <a:gd name="T7" fmla="*/ 28 h 57"/>
              <a:gd name="T8" fmla="*/ 3 w 62"/>
              <a:gd name="T9" fmla="*/ 27 h 57"/>
              <a:gd name="T10" fmla="*/ 2 w 62"/>
              <a:gd name="T11" fmla="*/ 35 h 57"/>
              <a:gd name="T12" fmla="*/ 22 w 62"/>
              <a:gd name="T13" fmla="*/ 57 h 57"/>
              <a:gd name="T14" fmla="*/ 60 w 62"/>
              <a:gd name="T15" fmla="*/ 9 h 57"/>
              <a:gd name="T16" fmla="*/ 59 w 62"/>
              <a:gd name="T17" fmla="*/ 2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2" h="57">
                <a:moveTo>
                  <a:pt x="59" y="2"/>
                </a:moveTo>
                <a:cubicBezTo>
                  <a:pt x="56" y="0"/>
                  <a:pt x="53" y="1"/>
                  <a:pt x="51" y="3"/>
                </a:cubicBezTo>
                <a:cubicBezTo>
                  <a:pt x="21" y="39"/>
                  <a:pt x="21" y="39"/>
                  <a:pt x="21" y="39"/>
                </a:cubicBezTo>
                <a:cubicBezTo>
                  <a:pt x="11" y="28"/>
                  <a:pt x="11" y="28"/>
                  <a:pt x="11" y="28"/>
                </a:cubicBezTo>
                <a:cubicBezTo>
                  <a:pt x="9" y="26"/>
                  <a:pt x="6" y="26"/>
                  <a:pt x="3" y="27"/>
                </a:cubicBezTo>
                <a:cubicBezTo>
                  <a:pt x="1" y="29"/>
                  <a:pt x="0" y="32"/>
                  <a:pt x="2" y="35"/>
                </a:cubicBezTo>
                <a:cubicBezTo>
                  <a:pt x="22" y="57"/>
                  <a:pt x="22" y="57"/>
                  <a:pt x="22" y="57"/>
                </a:cubicBezTo>
                <a:cubicBezTo>
                  <a:pt x="60" y="9"/>
                  <a:pt x="60" y="9"/>
                  <a:pt x="60" y="9"/>
                </a:cubicBezTo>
                <a:cubicBezTo>
                  <a:pt x="62" y="7"/>
                  <a:pt x="62" y="4"/>
                  <a:pt x="59" y="2"/>
                </a:cubicBez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" name="Freeform 100">
            <a:extLst>
              <a:ext uri="{FF2B5EF4-FFF2-40B4-BE49-F238E27FC236}">
                <a16:creationId xmlns:a16="http://schemas.microsoft.com/office/drawing/2014/main" id="{B03E4F24-4C6A-4C36-9878-78772A303956}"/>
              </a:ext>
            </a:extLst>
          </p:cNvPr>
          <p:cNvSpPr>
            <a:spLocks/>
          </p:cNvSpPr>
          <p:nvPr/>
        </p:nvSpPr>
        <p:spPr bwMode="auto">
          <a:xfrm>
            <a:off x="497840" y="3608300"/>
            <a:ext cx="365125" cy="333375"/>
          </a:xfrm>
          <a:custGeom>
            <a:avLst/>
            <a:gdLst>
              <a:gd name="T0" fmla="*/ 59 w 62"/>
              <a:gd name="T1" fmla="*/ 2 h 57"/>
              <a:gd name="T2" fmla="*/ 51 w 62"/>
              <a:gd name="T3" fmla="*/ 3 h 57"/>
              <a:gd name="T4" fmla="*/ 21 w 62"/>
              <a:gd name="T5" fmla="*/ 39 h 57"/>
              <a:gd name="T6" fmla="*/ 11 w 62"/>
              <a:gd name="T7" fmla="*/ 28 h 57"/>
              <a:gd name="T8" fmla="*/ 3 w 62"/>
              <a:gd name="T9" fmla="*/ 27 h 57"/>
              <a:gd name="T10" fmla="*/ 2 w 62"/>
              <a:gd name="T11" fmla="*/ 35 h 57"/>
              <a:gd name="T12" fmla="*/ 22 w 62"/>
              <a:gd name="T13" fmla="*/ 57 h 57"/>
              <a:gd name="T14" fmla="*/ 60 w 62"/>
              <a:gd name="T15" fmla="*/ 9 h 57"/>
              <a:gd name="T16" fmla="*/ 59 w 62"/>
              <a:gd name="T17" fmla="*/ 2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2" h="57">
                <a:moveTo>
                  <a:pt x="59" y="2"/>
                </a:moveTo>
                <a:cubicBezTo>
                  <a:pt x="56" y="0"/>
                  <a:pt x="53" y="1"/>
                  <a:pt x="51" y="3"/>
                </a:cubicBezTo>
                <a:cubicBezTo>
                  <a:pt x="21" y="39"/>
                  <a:pt x="21" y="39"/>
                  <a:pt x="21" y="39"/>
                </a:cubicBezTo>
                <a:cubicBezTo>
                  <a:pt x="11" y="28"/>
                  <a:pt x="11" y="28"/>
                  <a:pt x="11" y="28"/>
                </a:cubicBezTo>
                <a:cubicBezTo>
                  <a:pt x="9" y="26"/>
                  <a:pt x="6" y="26"/>
                  <a:pt x="3" y="27"/>
                </a:cubicBezTo>
                <a:cubicBezTo>
                  <a:pt x="1" y="29"/>
                  <a:pt x="0" y="32"/>
                  <a:pt x="2" y="35"/>
                </a:cubicBezTo>
                <a:cubicBezTo>
                  <a:pt x="22" y="57"/>
                  <a:pt x="22" y="57"/>
                  <a:pt x="22" y="57"/>
                </a:cubicBezTo>
                <a:cubicBezTo>
                  <a:pt x="60" y="9"/>
                  <a:pt x="60" y="9"/>
                  <a:pt x="60" y="9"/>
                </a:cubicBezTo>
                <a:cubicBezTo>
                  <a:pt x="62" y="7"/>
                  <a:pt x="62" y="4"/>
                  <a:pt x="59" y="2"/>
                </a:cubicBez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080BD3-19BC-42E2-B7BD-40A4FAB9D9F8}"/>
              </a:ext>
            </a:extLst>
          </p:cNvPr>
          <p:cNvSpPr/>
          <p:nvPr/>
        </p:nvSpPr>
        <p:spPr>
          <a:xfrm>
            <a:off x="979900" y="5330646"/>
            <a:ext cx="10439940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HR Analytics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개인의 정보를 바탕으로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 </a:t>
            </a:r>
            <a:r>
              <a: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rPr>
              <a:t>개인이 이직을 원하는지 여부를 예측하는 데이터셋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Freeform 100">
            <a:extLst>
              <a:ext uri="{FF2B5EF4-FFF2-40B4-BE49-F238E27FC236}">
                <a16:creationId xmlns:a16="http://schemas.microsoft.com/office/drawing/2014/main" id="{5544BBDC-3918-4CAC-8EA2-74D8F153885E}"/>
              </a:ext>
            </a:extLst>
          </p:cNvPr>
          <p:cNvSpPr>
            <a:spLocks/>
          </p:cNvSpPr>
          <p:nvPr/>
        </p:nvSpPr>
        <p:spPr bwMode="auto">
          <a:xfrm>
            <a:off x="497840" y="4327191"/>
            <a:ext cx="365125" cy="333375"/>
          </a:xfrm>
          <a:custGeom>
            <a:avLst/>
            <a:gdLst>
              <a:gd name="T0" fmla="*/ 59 w 62"/>
              <a:gd name="T1" fmla="*/ 2 h 57"/>
              <a:gd name="T2" fmla="*/ 51 w 62"/>
              <a:gd name="T3" fmla="*/ 3 h 57"/>
              <a:gd name="T4" fmla="*/ 21 w 62"/>
              <a:gd name="T5" fmla="*/ 39 h 57"/>
              <a:gd name="T6" fmla="*/ 11 w 62"/>
              <a:gd name="T7" fmla="*/ 28 h 57"/>
              <a:gd name="T8" fmla="*/ 3 w 62"/>
              <a:gd name="T9" fmla="*/ 27 h 57"/>
              <a:gd name="T10" fmla="*/ 2 w 62"/>
              <a:gd name="T11" fmla="*/ 35 h 57"/>
              <a:gd name="T12" fmla="*/ 22 w 62"/>
              <a:gd name="T13" fmla="*/ 57 h 57"/>
              <a:gd name="T14" fmla="*/ 60 w 62"/>
              <a:gd name="T15" fmla="*/ 9 h 57"/>
              <a:gd name="T16" fmla="*/ 59 w 62"/>
              <a:gd name="T17" fmla="*/ 2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2" h="57">
                <a:moveTo>
                  <a:pt x="59" y="2"/>
                </a:moveTo>
                <a:cubicBezTo>
                  <a:pt x="56" y="0"/>
                  <a:pt x="53" y="1"/>
                  <a:pt x="51" y="3"/>
                </a:cubicBezTo>
                <a:cubicBezTo>
                  <a:pt x="21" y="39"/>
                  <a:pt x="21" y="39"/>
                  <a:pt x="21" y="39"/>
                </a:cubicBezTo>
                <a:cubicBezTo>
                  <a:pt x="11" y="28"/>
                  <a:pt x="11" y="28"/>
                  <a:pt x="11" y="28"/>
                </a:cubicBezTo>
                <a:cubicBezTo>
                  <a:pt x="9" y="26"/>
                  <a:pt x="6" y="26"/>
                  <a:pt x="3" y="27"/>
                </a:cubicBezTo>
                <a:cubicBezTo>
                  <a:pt x="1" y="29"/>
                  <a:pt x="0" y="32"/>
                  <a:pt x="2" y="35"/>
                </a:cubicBezTo>
                <a:cubicBezTo>
                  <a:pt x="22" y="57"/>
                  <a:pt x="22" y="57"/>
                  <a:pt x="22" y="57"/>
                </a:cubicBezTo>
                <a:cubicBezTo>
                  <a:pt x="60" y="9"/>
                  <a:pt x="60" y="9"/>
                  <a:pt x="60" y="9"/>
                </a:cubicBezTo>
                <a:cubicBezTo>
                  <a:pt x="62" y="7"/>
                  <a:pt x="62" y="4"/>
                  <a:pt x="59" y="2"/>
                </a:cubicBez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649440-EB70-444E-BA16-DA93D93795B4}"/>
              </a:ext>
            </a:extLst>
          </p:cNvPr>
          <p:cNvSpPr/>
          <p:nvPr/>
        </p:nvSpPr>
        <p:spPr>
          <a:xfrm>
            <a:off x="969740" y="4223139"/>
            <a:ext cx="10724420" cy="874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하지만 기업은 효율적인 교육 프로그램 운영을 위해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교육 이후 실제 근무를 원하는 사람과 그렇지 않은 사람을 구별할 필요성이 있음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53F140-32D0-4434-A9C3-A6B6DDCD0C36}"/>
              </a:ext>
            </a:extLst>
          </p:cNvPr>
          <p:cNvSpPr/>
          <p:nvPr/>
        </p:nvSpPr>
        <p:spPr>
          <a:xfrm>
            <a:off x="979900" y="6022654"/>
            <a:ext cx="9572749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Train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기준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19,158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Test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기준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2,129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개의 행과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13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개의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Feature(Target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제외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구성되어 있음</a:t>
            </a:r>
          </a:p>
        </p:txBody>
      </p:sp>
      <p:sp>
        <p:nvSpPr>
          <p:cNvPr id="12" name="Freeform 100">
            <a:extLst>
              <a:ext uri="{FF2B5EF4-FFF2-40B4-BE49-F238E27FC236}">
                <a16:creationId xmlns:a16="http://schemas.microsoft.com/office/drawing/2014/main" id="{6A9D6BCF-C2A6-4D6C-A717-CCABE56832F8}"/>
              </a:ext>
            </a:extLst>
          </p:cNvPr>
          <p:cNvSpPr>
            <a:spLocks/>
          </p:cNvSpPr>
          <p:nvPr/>
        </p:nvSpPr>
        <p:spPr bwMode="auto">
          <a:xfrm>
            <a:off x="497840" y="6085644"/>
            <a:ext cx="365125" cy="333375"/>
          </a:xfrm>
          <a:custGeom>
            <a:avLst/>
            <a:gdLst>
              <a:gd name="T0" fmla="*/ 59 w 62"/>
              <a:gd name="T1" fmla="*/ 2 h 57"/>
              <a:gd name="T2" fmla="*/ 51 w 62"/>
              <a:gd name="T3" fmla="*/ 3 h 57"/>
              <a:gd name="T4" fmla="*/ 21 w 62"/>
              <a:gd name="T5" fmla="*/ 39 h 57"/>
              <a:gd name="T6" fmla="*/ 11 w 62"/>
              <a:gd name="T7" fmla="*/ 28 h 57"/>
              <a:gd name="T8" fmla="*/ 3 w 62"/>
              <a:gd name="T9" fmla="*/ 27 h 57"/>
              <a:gd name="T10" fmla="*/ 2 w 62"/>
              <a:gd name="T11" fmla="*/ 35 h 57"/>
              <a:gd name="T12" fmla="*/ 22 w 62"/>
              <a:gd name="T13" fmla="*/ 57 h 57"/>
              <a:gd name="T14" fmla="*/ 60 w 62"/>
              <a:gd name="T15" fmla="*/ 9 h 57"/>
              <a:gd name="T16" fmla="*/ 59 w 62"/>
              <a:gd name="T17" fmla="*/ 2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2" h="57">
                <a:moveTo>
                  <a:pt x="59" y="2"/>
                </a:moveTo>
                <a:cubicBezTo>
                  <a:pt x="56" y="0"/>
                  <a:pt x="53" y="1"/>
                  <a:pt x="51" y="3"/>
                </a:cubicBezTo>
                <a:cubicBezTo>
                  <a:pt x="21" y="39"/>
                  <a:pt x="21" y="39"/>
                  <a:pt x="21" y="39"/>
                </a:cubicBezTo>
                <a:cubicBezTo>
                  <a:pt x="11" y="28"/>
                  <a:pt x="11" y="28"/>
                  <a:pt x="11" y="28"/>
                </a:cubicBezTo>
                <a:cubicBezTo>
                  <a:pt x="9" y="26"/>
                  <a:pt x="6" y="26"/>
                  <a:pt x="3" y="27"/>
                </a:cubicBezTo>
                <a:cubicBezTo>
                  <a:pt x="1" y="29"/>
                  <a:pt x="0" y="32"/>
                  <a:pt x="2" y="35"/>
                </a:cubicBezTo>
                <a:cubicBezTo>
                  <a:pt x="22" y="57"/>
                  <a:pt x="22" y="57"/>
                  <a:pt x="22" y="57"/>
                </a:cubicBezTo>
                <a:cubicBezTo>
                  <a:pt x="60" y="9"/>
                  <a:pt x="60" y="9"/>
                  <a:pt x="60" y="9"/>
                </a:cubicBezTo>
                <a:cubicBezTo>
                  <a:pt x="62" y="7"/>
                  <a:pt x="62" y="4"/>
                  <a:pt x="59" y="2"/>
                </a:cubicBez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C250CFCE-A6EE-4AFE-A5C2-D53C074E60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E3813BF9-5145-4417-B95D-FA862797388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4324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5B6EC4E-D931-4DAB-AA64-E5B59B3280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631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Models</a:t>
            </a:r>
            <a:br>
              <a:rPr lang="en-ID" b="1"/>
            </a:br>
            <a:r>
              <a:rPr lang="en-ID" b="1"/>
              <a:t>Compare &amp; Test</a:t>
            </a:r>
          </a:p>
        </p:txBody>
      </p:sp>
      <p:sp>
        <p:nvSpPr>
          <p:cNvPr id="15" name="Rectangle 24">
            <a:extLst>
              <a:ext uri="{FF2B5EF4-FFF2-40B4-BE49-F238E27FC236}">
                <a16:creationId xmlns:a16="http://schemas.microsoft.com/office/drawing/2014/main" id="{8294F0FF-8BE7-4250-A4E4-9359ED333CF4}"/>
              </a:ext>
            </a:extLst>
          </p:cNvPr>
          <p:cNvSpPr/>
          <p:nvPr/>
        </p:nvSpPr>
        <p:spPr>
          <a:xfrm>
            <a:off x="335588" y="2298692"/>
            <a:ext cx="5199973" cy="429875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tlCol="0" anchor="t"/>
          <a:lstStyle/>
          <a:p>
            <a:pPr>
              <a:lnSpc>
                <a:spcPct val="200000"/>
              </a:lnSpc>
            </a:pP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Optuna</a:t>
            </a:r>
            <a:r>
              <a:rPr lang="ko-KR" altLang="en-US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통해 </a:t>
            </a: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Hyper Parameters </a:t>
            </a:r>
            <a:r>
              <a:rPr lang="ko-KR" altLang="en-US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최적화</a:t>
            </a:r>
            <a:endParaRPr lang="en-US" altLang="ko-KR" sz="14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최적화한 </a:t>
            </a: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Hyper Parameters</a:t>
            </a:r>
            <a:r>
              <a:rPr lang="ko-KR" altLang="en-US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적용</a:t>
            </a:r>
            <a:endParaRPr lang="en-US" altLang="ko-KR" sz="16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최적화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Parameters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적용한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LGBM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모델을 생성함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모델의 결과값을 저장하고 기존 모델들과 성능을 비교함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결과값 해석</a:t>
            </a:r>
            <a:endParaRPr lang="en-US" altLang="ko-KR" sz="16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최적화한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LGBM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모델이 정확도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Log_loss / roc_score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부분에서 가장 우수한 성능을 보임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5ED659-2B22-4B55-BBFE-3F526886E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082" y="171012"/>
            <a:ext cx="3060796" cy="237554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9C8183A-39C3-42C6-A039-1EE6BF93A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083" y="2885807"/>
            <a:ext cx="6232290" cy="3610613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8F0E57F7-4E62-4B44-A457-E149FD745D7D}"/>
              </a:ext>
            </a:extLst>
          </p:cNvPr>
          <p:cNvSpPr/>
          <p:nvPr/>
        </p:nvSpPr>
        <p:spPr>
          <a:xfrm>
            <a:off x="8429942" y="567669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6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AF4E21-176A-4C7A-AA21-B81D87BC8595}"/>
              </a:ext>
            </a:extLst>
          </p:cNvPr>
          <p:cNvSpPr/>
          <p:nvPr/>
        </p:nvSpPr>
        <p:spPr>
          <a:xfrm>
            <a:off x="5751872" y="98323"/>
            <a:ext cx="3116825" cy="24777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85329AA-03B3-4202-A101-18A284D60A4C}"/>
              </a:ext>
            </a:extLst>
          </p:cNvPr>
          <p:cNvSpPr/>
          <p:nvPr/>
        </p:nvSpPr>
        <p:spPr>
          <a:xfrm>
            <a:off x="11022512" y="3357670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6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B2C7BFD-9931-4CD4-A588-C16E47841F60}"/>
              </a:ext>
            </a:extLst>
          </p:cNvPr>
          <p:cNvSpPr/>
          <p:nvPr/>
        </p:nvSpPr>
        <p:spPr>
          <a:xfrm>
            <a:off x="6125498" y="2900517"/>
            <a:ext cx="5840360" cy="212376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8736613-A56E-449C-9DA9-45EB0FE3CCE4}"/>
              </a:ext>
            </a:extLst>
          </p:cNvPr>
          <p:cNvSpPr/>
          <p:nvPr/>
        </p:nvSpPr>
        <p:spPr>
          <a:xfrm>
            <a:off x="6774813" y="5299213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6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093CDA9-E24C-40A6-9725-C62312534538}"/>
              </a:ext>
            </a:extLst>
          </p:cNvPr>
          <p:cNvSpPr/>
          <p:nvPr/>
        </p:nvSpPr>
        <p:spPr>
          <a:xfrm>
            <a:off x="5845279" y="5157020"/>
            <a:ext cx="3085361" cy="1325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D5FEB0A-9DF6-41BB-A51D-4976EE0D9B6E}"/>
              </a:ext>
            </a:extLst>
          </p:cNvPr>
          <p:cNvSpPr/>
          <p:nvPr/>
        </p:nvSpPr>
        <p:spPr>
          <a:xfrm>
            <a:off x="5886737" y="6218411"/>
            <a:ext cx="2932143" cy="233189"/>
          </a:xfrm>
          <a:prstGeom prst="rect">
            <a:avLst/>
          </a:prstGeom>
          <a:solidFill>
            <a:srgbClr val="FFFF00">
              <a:alpha val="4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ADF2861D-328B-4908-8C7B-681458CC86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E3813BF9-5145-4417-B95D-FA862797388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584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5B6EC4E-D931-4DAB-AA64-E5B59B3280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631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Neural Net</a:t>
            </a:r>
            <a:br>
              <a:rPr lang="en-ID" b="1"/>
            </a:br>
            <a:r>
              <a:rPr lang="en-ID" b="1"/>
              <a:t>Modeling</a:t>
            </a:r>
          </a:p>
        </p:txBody>
      </p:sp>
      <p:sp>
        <p:nvSpPr>
          <p:cNvPr id="15" name="Rectangle 24">
            <a:extLst>
              <a:ext uri="{FF2B5EF4-FFF2-40B4-BE49-F238E27FC236}">
                <a16:creationId xmlns:a16="http://schemas.microsoft.com/office/drawing/2014/main" id="{8294F0FF-8BE7-4250-A4E4-9359ED333CF4}"/>
              </a:ext>
            </a:extLst>
          </p:cNvPr>
          <p:cNvSpPr/>
          <p:nvPr/>
        </p:nvSpPr>
        <p:spPr>
          <a:xfrm>
            <a:off x="335588" y="2298692"/>
            <a:ext cx="5199973" cy="429875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tlCol="0" anchor="t"/>
          <a:lstStyle/>
          <a:p>
            <a:pPr>
              <a:lnSpc>
                <a:spcPct val="200000"/>
              </a:lnSpc>
            </a:pP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Input </a:t>
            </a:r>
            <a:r>
              <a:rPr lang="ko-KR" altLang="en-US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리스트 생성 및 </a:t>
            </a: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Concatenate</a:t>
            </a: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Numeric Feature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차원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한번에 처리해줌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Categorical Feature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각각의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다차원 벡터로 변환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Numeric / Categorical Feature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최종적으로 합침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생성</a:t>
            </a:r>
            <a:endParaRPr lang="en-US" altLang="ko-KR" sz="16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Output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이고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activation fucntion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softmax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이므로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Target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OneHot Encoding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해주어야함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Optimizer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Adam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이고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Learning rate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0.01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157F44-8F04-4D32-B417-409F0D8F1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608" y="75194"/>
            <a:ext cx="6379522" cy="6707612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32575B2F-7DCC-4415-BAF6-C6637382631F}"/>
              </a:ext>
            </a:extLst>
          </p:cNvPr>
          <p:cNvSpPr/>
          <p:nvPr/>
        </p:nvSpPr>
        <p:spPr>
          <a:xfrm>
            <a:off x="10938151" y="1198409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6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FFD5FB0-7DC9-44D6-B34D-9CF65DA0E0AC}"/>
              </a:ext>
            </a:extLst>
          </p:cNvPr>
          <p:cNvSpPr/>
          <p:nvPr/>
        </p:nvSpPr>
        <p:spPr>
          <a:xfrm>
            <a:off x="6087152" y="296443"/>
            <a:ext cx="5996693" cy="300719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6117F37-E2D9-40FE-90B6-350BF7DE74AD}"/>
              </a:ext>
            </a:extLst>
          </p:cNvPr>
          <p:cNvSpPr/>
          <p:nvPr/>
        </p:nvSpPr>
        <p:spPr>
          <a:xfrm>
            <a:off x="10938151" y="4246409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6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9F7F63-E791-4D70-ABF5-BE3C986E273B}"/>
              </a:ext>
            </a:extLst>
          </p:cNvPr>
          <p:cNvSpPr/>
          <p:nvPr/>
        </p:nvSpPr>
        <p:spPr>
          <a:xfrm>
            <a:off x="6087153" y="3344443"/>
            <a:ext cx="5606084" cy="34103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7043D70F-DAD7-48AA-B979-C93C120D7F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E3813BF9-5145-4417-B95D-FA862797388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413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5B6EC4E-D931-4DAB-AA64-E5B59B3280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631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Neural Net</a:t>
            </a:r>
            <a:br>
              <a:rPr lang="en-ID" b="1"/>
            </a:br>
            <a:r>
              <a:rPr lang="en-ID" b="1"/>
              <a:t>Modeling</a:t>
            </a:r>
          </a:p>
        </p:txBody>
      </p:sp>
      <p:sp>
        <p:nvSpPr>
          <p:cNvPr id="15" name="Rectangle 24">
            <a:extLst>
              <a:ext uri="{FF2B5EF4-FFF2-40B4-BE49-F238E27FC236}">
                <a16:creationId xmlns:a16="http://schemas.microsoft.com/office/drawing/2014/main" id="{8294F0FF-8BE7-4250-A4E4-9359ED333CF4}"/>
              </a:ext>
            </a:extLst>
          </p:cNvPr>
          <p:cNvSpPr/>
          <p:nvPr/>
        </p:nvSpPr>
        <p:spPr>
          <a:xfrm>
            <a:off x="335588" y="2298692"/>
            <a:ext cx="5199973" cy="429875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tlCol="0" anchor="t"/>
          <a:lstStyle/>
          <a:p>
            <a:pPr>
              <a:lnSpc>
                <a:spcPct val="200000"/>
              </a:lnSpc>
            </a:pP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Neural Net </a:t>
            </a:r>
            <a:r>
              <a:rPr lang="ko-KR" altLang="en-US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학습</a:t>
            </a:r>
            <a:endParaRPr lang="en-US" altLang="ko-KR" sz="16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Target Feature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Onehot Encoding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Callbacks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Overfitting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방지를 위한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EarlyStopping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시각화를 위한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TensorBoard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 설정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 확인</a:t>
            </a:r>
            <a:endParaRPr lang="en-US" altLang="ko-KR" sz="16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Validation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데이터셋의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Log_loss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최저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0.4352 </a:t>
            </a: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정확도는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79.9%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수준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6828D0E-E11B-4035-B90D-00428159F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281" y="63492"/>
            <a:ext cx="6548795" cy="282194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098E858-3CB7-458D-BF6B-F28B051C8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3281" y="2969991"/>
            <a:ext cx="6069094" cy="3745769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CFE6F843-1B5F-4F5E-A0DE-78B0AC826D13}"/>
              </a:ext>
            </a:extLst>
          </p:cNvPr>
          <p:cNvSpPr/>
          <p:nvPr/>
        </p:nvSpPr>
        <p:spPr>
          <a:xfrm>
            <a:off x="11253111" y="578649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6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49E9BD-FD4B-4ED0-9C94-A7087D9C22AF}"/>
              </a:ext>
            </a:extLst>
          </p:cNvPr>
          <p:cNvSpPr/>
          <p:nvPr/>
        </p:nvSpPr>
        <p:spPr>
          <a:xfrm>
            <a:off x="5609632" y="93243"/>
            <a:ext cx="6531568" cy="271091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C8AEDEE-8C36-4FD9-882B-25C27202C975}"/>
              </a:ext>
            </a:extLst>
          </p:cNvPr>
          <p:cNvSpPr/>
          <p:nvPr/>
        </p:nvSpPr>
        <p:spPr>
          <a:xfrm>
            <a:off x="6937651" y="3776509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6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62A922-13A1-4ECE-8349-1510291F4B4D}"/>
              </a:ext>
            </a:extLst>
          </p:cNvPr>
          <p:cNvSpPr/>
          <p:nvPr/>
        </p:nvSpPr>
        <p:spPr>
          <a:xfrm>
            <a:off x="5599472" y="2958362"/>
            <a:ext cx="5996693" cy="37370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629B9C2A-5BAE-4B9C-9A6A-EA25390A7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E3813BF9-5145-4417-B95D-FA862797388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312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5B6EC4E-D931-4DAB-AA64-E5B59B3280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631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Neural Net</a:t>
            </a:r>
            <a:br>
              <a:rPr lang="en-ID" b="1"/>
            </a:br>
            <a:r>
              <a:rPr lang="en-ID" b="1"/>
              <a:t>Modeling</a:t>
            </a:r>
          </a:p>
        </p:txBody>
      </p:sp>
      <p:sp>
        <p:nvSpPr>
          <p:cNvPr id="15" name="Rectangle 24">
            <a:extLst>
              <a:ext uri="{FF2B5EF4-FFF2-40B4-BE49-F238E27FC236}">
                <a16:creationId xmlns:a16="http://schemas.microsoft.com/office/drawing/2014/main" id="{8294F0FF-8BE7-4250-A4E4-9359ED333CF4}"/>
              </a:ext>
            </a:extLst>
          </p:cNvPr>
          <p:cNvSpPr/>
          <p:nvPr/>
        </p:nvSpPr>
        <p:spPr>
          <a:xfrm>
            <a:off x="335588" y="2298692"/>
            <a:ext cx="5199973" cy="429875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tlCol="0" anchor="t"/>
          <a:lstStyle/>
          <a:p>
            <a:pPr>
              <a:lnSpc>
                <a:spcPct val="200000"/>
              </a:lnSpc>
            </a:pP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Neural Net </a:t>
            </a:r>
            <a:r>
              <a:rPr lang="ko-KR" altLang="en-US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시각화</a:t>
            </a: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(TensorBoard)</a:t>
            </a: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Categorical Feature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각각을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Embedding Layer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통해 다차원 벡터로 변환하고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Numeric Feature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Concatenate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후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Dense Layer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통과해 최종적으로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차원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Output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출력하고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Softmax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함수를 통과시킴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B13BB1-A952-4AA8-937D-F0176EF2C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749" y="365125"/>
            <a:ext cx="6121301" cy="5618480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98377577-A759-4759-9909-3BF760D2A89C}"/>
              </a:ext>
            </a:extLst>
          </p:cNvPr>
          <p:cNvSpPr/>
          <p:nvPr/>
        </p:nvSpPr>
        <p:spPr>
          <a:xfrm>
            <a:off x="7639429" y="2280941"/>
            <a:ext cx="288000" cy="28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6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C1E972E0-F79E-474F-93FB-108204CF8E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E3813BF9-5145-4417-B95D-FA862797388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589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5B6EC4E-D931-4DAB-AA64-E5B59B3280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631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Models</a:t>
            </a:r>
            <a:br>
              <a:rPr lang="en-ID" b="1"/>
            </a:br>
            <a:r>
              <a:rPr lang="en-ID" b="1"/>
              <a:t>Compare &amp; Test</a:t>
            </a:r>
          </a:p>
        </p:txBody>
      </p:sp>
      <p:sp>
        <p:nvSpPr>
          <p:cNvPr id="15" name="Rectangle 24">
            <a:extLst>
              <a:ext uri="{FF2B5EF4-FFF2-40B4-BE49-F238E27FC236}">
                <a16:creationId xmlns:a16="http://schemas.microsoft.com/office/drawing/2014/main" id="{8294F0FF-8BE7-4250-A4E4-9359ED333CF4}"/>
              </a:ext>
            </a:extLst>
          </p:cNvPr>
          <p:cNvSpPr/>
          <p:nvPr/>
        </p:nvSpPr>
        <p:spPr>
          <a:xfrm>
            <a:off x="335588" y="2298692"/>
            <a:ext cx="5199973" cy="429875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tlCol="0" anchor="t"/>
          <a:lstStyle/>
          <a:p>
            <a:pPr>
              <a:lnSpc>
                <a:spcPct val="200000"/>
              </a:lnSpc>
            </a:pP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생성한 </a:t>
            </a: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개의 모델을 모두 비교</a:t>
            </a:r>
            <a:endParaRPr lang="en-US" altLang="ko-KR" sz="16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Roc_score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기준으로는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NN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모델의 성능이 가장 우수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Log_loss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정확도 기준으로는 최적화된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LGBM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모델이 가장 우수함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Roc Curve</a:t>
            </a: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Roc Curve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통해 각 모델의 성능을 비교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1932F4-7162-4E41-8D4B-24B6F4AF2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112" y="245188"/>
            <a:ext cx="4410691" cy="22577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9729E79-0C31-4753-97C6-495E157F9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691" y="2622865"/>
            <a:ext cx="5334410" cy="4057157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A55CF49B-8585-457E-B23A-F6D10003728A}"/>
              </a:ext>
            </a:extLst>
          </p:cNvPr>
          <p:cNvSpPr/>
          <p:nvPr/>
        </p:nvSpPr>
        <p:spPr>
          <a:xfrm>
            <a:off x="7243189" y="523261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6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1730FDE-6909-437A-8678-EA13FD5256B4}"/>
              </a:ext>
            </a:extLst>
          </p:cNvPr>
          <p:cNvSpPr/>
          <p:nvPr/>
        </p:nvSpPr>
        <p:spPr>
          <a:xfrm>
            <a:off x="5816110" y="230896"/>
            <a:ext cx="4399606" cy="23156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2087577-62CB-4164-B982-6568D12264E6}"/>
              </a:ext>
            </a:extLst>
          </p:cNvPr>
          <p:cNvSpPr/>
          <p:nvPr/>
        </p:nvSpPr>
        <p:spPr>
          <a:xfrm>
            <a:off x="7243189" y="2992141"/>
            <a:ext cx="288000" cy="28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6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FF51D44F-25AA-4E33-BA6A-D3EF2ACC35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E3813BF9-5145-4417-B95D-FA862797388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462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13CF077-FBCB-451A-8AA6-2B02D0137942}"/>
              </a:ext>
            </a:extLst>
          </p:cNvPr>
          <p:cNvSpPr/>
          <p:nvPr/>
        </p:nvSpPr>
        <p:spPr>
          <a:xfrm>
            <a:off x="1630952" y="1358167"/>
            <a:ext cx="8131170" cy="5238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b="1" dirty="0">
                <a:solidFill>
                  <a:srgbClr val="FFFF00"/>
                </a:solidFill>
                <a:latin typeface="Inter"/>
              </a:rPr>
              <a:t> </a:t>
            </a:r>
            <a:r>
              <a:rPr lang="en-US" altLang="ko-KR" sz="2000" b="1" dirty="0" err="1">
                <a:solidFill>
                  <a:srgbClr val="FFFF00"/>
                </a:solidFill>
                <a:latin typeface="Inter"/>
              </a:rPr>
              <a:t>enrollee_id</a:t>
            </a:r>
            <a:r>
              <a:rPr lang="en-US" altLang="ko-KR" sz="2000" b="1" dirty="0">
                <a:solidFill>
                  <a:srgbClr val="FFFF00"/>
                </a:solidFill>
                <a:latin typeface="Inter"/>
              </a:rPr>
              <a:t> </a:t>
            </a:r>
            <a:r>
              <a:rPr lang="en-US" altLang="ko-KR" sz="2000" dirty="0">
                <a:latin typeface="Inter"/>
              </a:rPr>
              <a:t>: Unique ID for candidate</a:t>
            </a:r>
          </a:p>
          <a:p>
            <a:pPr marL="342900" indent="-342900" fontAlgn="base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b="1" dirty="0">
                <a:solidFill>
                  <a:srgbClr val="FFFF00"/>
                </a:solidFill>
                <a:latin typeface="Inter"/>
              </a:rPr>
              <a:t> city </a:t>
            </a:r>
            <a:r>
              <a:rPr lang="en-US" altLang="ko-KR" sz="2000" dirty="0">
                <a:latin typeface="Inter"/>
              </a:rPr>
              <a:t>: City code</a:t>
            </a:r>
          </a:p>
          <a:p>
            <a:pPr marL="342900" indent="-342900" fontAlgn="base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FFFF00"/>
                </a:solidFill>
                <a:latin typeface="Inter"/>
              </a:rPr>
              <a:t> </a:t>
            </a:r>
            <a:r>
              <a:rPr lang="en-US" altLang="ko-KR" sz="2000" b="1" dirty="0">
                <a:solidFill>
                  <a:srgbClr val="FFFF00"/>
                </a:solidFill>
                <a:latin typeface="Inter"/>
              </a:rPr>
              <a:t>city_ development _index </a:t>
            </a:r>
            <a:r>
              <a:rPr lang="en-US" altLang="ko-KR" sz="2000" dirty="0">
                <a:latin typeface="Inter"/>
              </a:rPr>
              <a:t>: </a:t>
            </a:r>
            <a:r>
              <a:rPr lang="en-US" altLang="ko-KR" sz="2000" dirty="0" err="1">
                <a:latin typeface="Inter"/>
              </a:rPr>
              <a:t>Developement</a:t>
            </a:r>
            <a:r>
              <a:rPr lang="en-US" altLang="ko-KR" sz="2000" dirty="0">
                <a:latin typeface="Inter"/>
              </a:rPr>
              <a:t> index of the city (scaled)</a:t>
            </a:r>
          </a:p>
          <a:p>
            <a:pPr marL="342900" indent="-342900" fontAlgn="base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b="1" dirty="0">
                <a:solidFill>
                  <a:srgbClr val="FFFF00"/>
                </a:solidFill>
                <a:latin typeface="Inter"/>
              </a:rPr>
              <a:t> gender </a:t>
            </a:r>
            <a:r>
              <a:rPr lang="en-US" altLang="ko-KR" sz="2000" dirty="0">
                <a:latin typeface="Inter"/>
              </a:rPr>
              <a:t>: Gender of candidate</a:t>
            </a:r>
          </a:p>
          <a:p>
            <a:pPr marL="342900" indent="-342900" fontAlgn="base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b="1" dirty="0">
                <a:solidFill>
                  <a:srgbClr val="FFFF00"/>
                </a:solidFill>
                <a:latin typeface="Inter"/>
              </a:rPr>
              <a:t> </a:t>
            </a:r>
            <a:r>
              <a:rPr lang="en-US" altLang="ko-KR" sz="2000" b="1" dirty="0" err="1">
                <a:solidFill>
                  <a:srgbClr val="FFFF00"/>
                </a:solidFill>
                <a:latin typeface="Inter"/>
              </a:rPr>
              <a:t>relevent_experience</a:t>
            </a:r>
            <a:r>
              <a:rPr lang="en-US" altLang="ko-KR" sz="2000" b="1" dirty="0">
                <a:solidFill>
                  <a:srgbClr val="FFFF00"/>
                </a:solidFill>
                <a:latin typeface="Inter"/>
              </a:rPr>
              <a:t> </a:t>
            </a:r>
            <a:r>
              <a:rPr lang="en-US" altLang="ko-KR" sz="2000" dirty="0">
                <a:latin typeface="Inter"/>
              </a:rPr>
              <a:t>: Relevant experience of candidate </a:t>
            </a:r>
          </a:p>
          <a:p>
            <a:pPr marL="342900" indent="-342900" fontAlgn="base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b="1" dirty="0">
                <a:solidFill>
                  <a:srgbClr val="FFFF00"/>
                </a:solidFill>
                <a:latin typeface="Inter"/>
              </a:rPr>
              <a:t> </a:t>
            </a:r>
            <a:r>
              <a:rPr lang="en-US" altLang="ko-KR" sz="2000" b="1" dirty="0" err="1">
                <a:solidFill>
                  <a:srgbClr val="FFFF00"/>
                </a:solidFill>
                <a:latin typeface="Inter"/>
              </a:rPr>
              <a:t>enrolled_university</a:t>
            </a:r>
            <a:r>
              <a:rPr lang="en-US" altLang="ko-KR" sz="2000" b="1" dirty="0">
                <a:solidFill>
                  <a:srgbClr val="FFFF00"/>
                </a:solidFill>
                <a:latin typeface="Inter"/>
              </a:rPr>
              <a:t> </a:t>
            </a:r>
            <a:r>
              <a:rPr lang="en-US" altLang="ko-KR" sz="2000" dirty="0">
                <a:latin typeface="Inter"/>
              </a:rPr>
              <a:t>: Type of University course enrolled if any</a:t>
            </a:r>
          </a:p>
          <a:p>
            <a:pPr marL="342900" indent="-342900" fontAlgn="base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b="1" dirty="0">
                <a:solidFill>
                  <a:srgbClr val="FFFF00"/>
                </a:solidFill>
                <a:latin typeface="Inter"/>
              </a:rPr>
              <a:t> </a:t>
            </a:r>
            <a:r>
              <a:rPr lang="en-US" altLang="ko-KR" sz="2000" b="1" dirty="0" err="1">
                <a:solidFill>
                  <a:srgbClr val="FFFF00"/>
                </a:solidFill>
                <a:latin typeface="Inter"/>
              </a:rPr>
              <a:t>education_level</a:t>
            </a:r>
            <a:r>
              <a:rPr lang="en-US" altLang="ko-KR" sz="2000" b="1" dirty="0">
                <a:solidFill>
                  <a:srgbClr val="FFFF00"/>
                </a:solidFill>
                <a:latin typeface="Inter"/>
              </a:rPr>
              <a:t> </a:t>
            </a:r>
            <a:r>
              <a:rPr lang="en-US" altLang="ko-KR" sz="2000" dirty="0">
                <a:latin typeface="Inter"/>
              </a:rPr>
              <a:t>: Education level of candidate</a:t>
            </a:r>
          </a:p>
          <a:p>
            <a:pPr marL="342900" indent="-342900" fontAlgn="base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b="1" dirty="0">
                <a:solidFill>
                  <a:srgbClr val="FFFF00"/>
                </a:solidFill>
                <a:latin typeface="Inter"/>
              </a:rPr>
              <a:t> </a:t>
            </a:r>
            <a:r>
              <a:rPr lang="en-US" altLang="ko-KR" sz="2000" b="1" dirty="0" err="1">
                <a:solidFill>
                  <a:srgbClr val="FFFF00"/>
                </a:solidFill>
                <a:latin typeface="Inter"/>
              </a:rPr>
              <a:t>major_discipline</a:t>
            </a:r>
            <a:r>
              <a:rPr lang="en-US" altLang="ko-KR" sz="2000" b="1" dirty="0">
                <a:solidFill>
                  <a:srgbClr val="FFFF00"/>
                </a:solidFill>
                <a:latin typeface="Inter"/>
              </a:rPr>
              <a:t> </a:t>
            </a:r>
            <a:r>
              <a:rPr lang="en-US" altLang="ko-KR" sz="2000" dirty="0">
                <a:latin typeface="Inter"/>
              </a:rPr>
              <a:t>: Education major discipline of candidate</a:t>
            </a:r>
          </a:p>
          <a:p>
            <a:pPr marL="342900" indent="-342900" fontAlgn="base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b="1" dirty="0">
                <a:solidFill>
                  <a:srgbClr val="FFFF00"/>
                </a:solidFill>
                <a:latin typeface="Inter"/>
              </a:rPr>
              <a:t> experience </a:t>
            </a:r>
            <a:r>
              <a:rPr lang="en-US" altLang="ko-KR" sz="2000" dirty="0">
                <a:latin typeface="Inter"/>
              </a:rPr>
              <a:t>: Candidate total experience in years</a:t>
            </a:r>
          </a:p>
          <a:p>
            <a:pPr marL="342900" indent="-342900" fontAlgn="base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b="1" dirty="0">
                <a:solidFill>
                  <a:srgbClr val="FFFF00"/>
                </a:solidFill>
                <a:latin typeface="Inter"/>
              </a:rPr>
              <a:t> </a:t>
            </a:r>
            <a:r>
              <a:rPr lang="en-US" altLang="ko-KR" sz="2000" b="1" dirty="0" err="1">
                <a:solidFill>
                  <a:srgbClr val="FFFF00"/>
                </a:solidFill>
                <a:latin typeface="Inter"/>
              </a:rPr>
              <a:t>company_size</a:t>
            </a:r>
            <a:r>
              <a:rPr lang="en-US" altLang="ko-KR" sz="2000" b="1" dirty="0">
                <a:solidFill>
                  <a:srgbClr val="FFFF00"/>
                </a:solidFill>
                <a:latin typeface="Inter"/>
              </a:rPr>
              <a:t> </a:t>
            </a:r>
            <a:r>
              <a:rPr lang="en-US" altLang="ko-KR" sz="2000" dirty="0">
                <a:latin typeface="Inter"/>
              </a:rPr>
              <a:t>: No of employees in current employer's company</a:t>
            </a:r>
          </a:p>
          <a:p>
            <a:pPr marL="342900" indent="-342900" fontAlgn="base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b="1" dirty="0">
                <a:solidFill>
                  <a:srgbClr val="FFFF00"/>
                </a:solidFill>
                <a:latin typeface="Inter"/>
              </a:rPr>
              <a:t> </a:t>
            </a:r>
            <a:r>
              <a:rPr lang="en-US" altLang="ko-KR" sz="2000" b="1" dirty="0" err="1">
                <a:solidFill>
                  <a:srgbClr val="FFFF00"/>
                </a:solidFill>
                <a:latin typeface="Inter"/>
              </a:rPr>
              <a:t>company_type</a:t>
            </a:r>
            <a:r>
              <a:rPr lang="en-US" altLang="ko-KR" sz="2000" b="1" dirty="0">
                <a:solidFill>
                  <a:srgbClr val="FFFF00"/>
                </a:solidFill>
                <a:latin typeface="Inter"/>
              </a:rPr>
              <a:t> : Type of current employer</a:t>
            </a:r>
          </a:p>
          <a:p>
            <a:pPr marL="342900" indent="-342900" fontAlgn="base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b="1" dirty="0">
                <a:solidFill>
                  <a:srgbClr val="FFFF00"/>
                </a:solidFill>
                <a:latin typeface="Inter"/>
              </a:rPr>
              <a:t> last </a:t>
            </a:r>
            <a:r>
              <a:rPr lang="en-US" altLang="ko-KR" sz="2000" b="1" i="1" dirty="0">
                <a:solidFill>
                  <a:srgbClr val="FFFF00"/>
                </a:solidFill>
                <a:latin typeface="inherit"/>
              </a:rPr>
              <a:t>new </a:t>
            </a:r>
            <a:r>
              <a:rPr lang="en-US" altLang="ko-KR" sz="2000" b="1" dirty="0">
                <a:solidFill>
                  <a:srgbClr val="FFFF00"/>
                </a:solidFill>
                <a:latin typeface="Inter"/>
              </a:rPr>
              <a:t>job </a:t>
            </a:r>
            <a:r>
              <a:rPr lang="en-US" altLang="ko-KR" sz="2000" dirty="0">
                <a:latin typeface="Inter"/>
              </a:rPr>
              <a:t>: Difference in years between previous job and current job</a:t>
            </a:r>
          </a:p>
          <a:p>
            <a:pPr marL="342900" indent="-342900" fontAlgn="base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b="1" dirty="0">
                <a:solidFill>
                  <a:srgbClr val="FFFF00"/>
                </a:solidFill>
                <a:latin typeface="Inter"/>
              </a:rPr>
              <a:t> </a:t>
            </a:r>
            <a:r>
              <a:rPr lang="en-US" altLang="ko-KR" sz="2000" b="1" dirty="0" err="1">
                <a:solidFill>
                  <a:srgbClr val="FFFF00"/>
                </a:solidFill>
                <a:latin typeface="Inter"/>
              </a:rPr>
              <a:t>training_hours</a:t>
            </a:r>
            <a:r>
              <a:rPr lang="en-US" altLang="ko-KR" sz="2000" b="1" dirty="0">
                <a:solidFill>
                  <a:srgbClr val="FFFF00"/>
                </a:solidFill>
                <a:latin typeface="Inter"/>
              </a:rPr>
              <a:t> </a:t>
            </a:r>
            <a:r>
              <a:rPr lang="en-US" altLang="ko-KR" sz="2000" dirty="0">
                <a:latin typeface="Inter"/>
              </a:rPr>
              <a:t>: training hours completed</a:t>
            </a:r>
          </a:p>
          <a:p>
            <a:pPr marL="342900" indent="-342900" fontAlgn="base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b="1">
                <a:solidFill>
                  <a:srgbClr val="FF0000"/>
                </a:solidFill>
                <a:latin typeface="Inter"/>
              </a:rPr>
              <a:t> Target </a:t>
            </a:r>
            <a:r>
              <a:rPr lang="en-US" altLang="ko-KR" sz="2000" dirty="0">
                <a:latin typeface="Inter"/>
              </a:rPr>
              <a:t>: 0 – Not looking for job change, 1 – Looking for a job change</a:t>
            </a:r>
            <a:endParaRPr lang="en-US" altLang="ko-KR" sz="2000" b="0" i="0" dirty="0">
              <a:effectLst/>
              <a:latin typeface="Inter"/>
            </a:endParaRPr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1DC7F8EA-4AA6-494C-B202-ABF188DB9731}"/>
              </a:ext>
            </a:extLst>
          </p:cNvPr>
          <p:cNvSpPr txBox="1">
            <a:spLocks/>
          </p:cNvSpPr>
          <p:nvPr/>
        </p:nvSpPr>
        <p:spPr>
          <a:xfrm>
            <a:off x="275303" y="236538"/>
            <a:ext cx="10515600" cy="657225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rPr>
              <a:t>데이터셋 소개 </a:t>
            </a:r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_ Features</a:t>
            </a:r>
            <a:endParaRPr lang="en-ID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F479F030-7B44-4325-AA48-7C75990E96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E3813BF9-5145-4417-B95D-FA862797388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47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2D3A62D7-3986-488A-AF48-5D816F4D092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>
          <a:xfrm>
            <a:off x="838200" y="1825625"/>
            <a:ext cx="10515600" cy="435133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A4EFC0-4937-451D-B63D-654F04CB6697}"/>
              </a:ext>
            </a:extLst>
          </p:cNvPr>
          <p:cNvSpPr/>
          <p:nvPr/>
        </p:nvSpPr>
        <p:spPr>
          <a:xfrm>
            <a:off x="0" y="2490714"/>
            <a:ext cx="12192000" cy="18765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D9009845-E2AB-44C0-B74B-56946199F51A}"/>
              </a:ext>
            </a:extLst>
          </p:cNvPr>
          <p:cNvSpPr txBox="1">
            <a:spLocks/>
          </p:cNvSpPr>
          <p:nvPr/>
        </p:nvSpPr>
        <p:spPr>
          <a:xfrm>
            <a:off x="422787" y="2506107"/>
            <a:ext cx="11346426" cy="190738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D" sz="6600" b="1"/>
              <a:t>Exploratory Data Analysis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24176-BF59-46D0-95B6-014A06D6A6C9}"/>
              </a:ext>
            </a:extLst>
          </p:cNvPr>
          <p:cNvSpPr/>
          <p:nvPr/>
        </p:nvSpPr>
        <p:spPr>
          <a:xfrm>
            <a:off x="907988" y="876500"/>
            <a:ext cx="10376024" cy="5105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6428C3B-D03D-47DA-B264-856739CD3A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58745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813BF9-5145-4417-B95D-FA862797388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820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B5B1F6F-32CD-4C22-A522-69D0FA9F630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r="2083"/>
          <a:stretch>
            <a:fillRect/>
          </a:stretch>
        </p:blipFill>
        <p:spPr>
          <a:xfrm>
            <a:off x="5619750" y="0"/>
            <a:ext cx="6572250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5B6EC4E-D931-4DAB-AA64-E5B59B3280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631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ID" b="1" dirty="0"/>
              <a:t>Exploratory</a:t>
            </a:r>
            <a:br>
              <a:rPr lang="en-ID" b="1" dirty="0"/>
            </a:br>
            <a:r>
              <a:rPr lang="en-US" b="1" dirty="0"/>
              <a:t>Data Analysis</a:t>
            </a:r>
            <a:endParaRPr lang="en-ID" b="1" dirty="0"/>
          </a:p>
        </p:txBody>
      </p:sp>
      <p:sp>
        <p:nvSpPr>
          <p:cNvPr id="46" name="Rectangle 45"/>
          <p:cNvSpPr/>
          <p:nvPr/>
        </p:nvSpPr>
        <p:spPr>
          <a:xfrm>
            <a:off x="5619404" y="0"/>
            <a:ext cx="6572596" cy="6858000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Rectangle 24">
            <a:extLst>
              <a:ext uri="{FF2B5EF4-FFF2-40B4-BE49-F238E27FC236}">
                <a16:creationId xmlns:a16="http://schemas.microsoft.com/office/drawing/2014/main" id="{650D02DA-EDAB-48EE-8CF5-DC2FB4BE537D}"/>
              </a:ext>
            </a:extLst>
          </p:cNvPr>
          <p:cNvSpPr/>
          <p:nvPr/>
        </p:nvSpPr>
        <p:spPr>
          <a:xfrm>
            <a:off x="335588" y="2298693"/>
            <a:ext cx="5416975" cy="415003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tlCol="0" anchor="t"/>
          <a:lstStyle/>
          <a:p>
            <a:pPr>
              <a:lnSpc>
                <a:spcPct val="200000"/>
              </a:lnSpc>
            </a:pP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Target </a:t>
            </a:r>
            <a:r>
              <a:rPr lang="ko-KR" altLang="en-US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분포확인</a:t>
            </a: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샘플데이터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19,158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개중 이직을 고려하지 않는 자는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14,381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명으로 이직을 고려 중인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4,777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명보다 약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40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배가량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많습니다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2FDC45B-3F1F-4526-BEFA-2EB077C8331A}"/>
              </a:ext>
            </a:extLst>
          </p:cNvPr>
          <p:cNvSpPr/>
          <p:nvPr/>
        </p:nvSpPr>
        <p:spPr>
          <a:xfrm>
            <a:off x="5619378" y="38101"/>
            <a:ext cx="6511662" cy="264070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8D515F1-8900-477A-9D7E-26F6EF4A3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622" y="2957745"/>
            <a:ext cx="5162384" cy="358117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7ADD886-EBA8-435A-AADA-F786FBCA41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1315" y="86186"/>
            <a:ext cx="6427786" cy="2560585"/>
          </a:xfrm>
          <a:prstGeom prst="rect">
            <a:avLst/>
          </a:prstGeom>
        </p:spPr>
      </p:pic>
      <p:cxnSp>
        <p:nvCxnSpPr>
          <p:cNvPr id="10" name="Straight Connector 5">
            <a:extLst>
              <a:ext uri="{FF2B5EF4-FFF2-40B4-BE49-F238E27FC236}">
                <a16:creationId xmlns:a16="http://schemas.microsoft.com/office/drawing/2014/main" id="{4AFE9238-5480-411B-900E-3EF17A66CE2E}"/>
              </a:ext>
            </a:extLst>
          </p:cNvPr>
          <p:cNvCxnSpPr/>
          <p:nvPr/>
        </p:nvCxnSpPr>
        <p:spPr>
          <a:xfrm>
            <a:off x="1023395" y="1898247"/>
            <a:ext cx="1080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D46EF546-EFD2-473A-846A-BFD73B559758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813BF9-5145-4417-B95D-FA862797388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659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B5B1F6F-32CD-4C22-A522-69D0FA9F630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r="2083"/>
          <a:stretch>
            <a:fillRect/>
          </a:stretch>
        </p:blipFill>
        <p:spPr>
          <a:xfrm>
            <a:off x="5619750" y="0"/>
            <a:ext cx="6572250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5B6EC4E-D931-4DAB-AA64-E5B59B3280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631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ID" b="1"/>
              <a:t>Exploratory</a:t>
            </a:r>
            <a:br>
              <a:rPr lang="en-ID" b="1"/>
            </a:br>
            <a:r>
              <a:rPr lang="en-US" b="1"/>
              <a:t>Data Analysis</a:t>
            </a:r>
            <a:endParaRPr lang="en-ID" b="1"/>
          </a:p>
        </p:txBody>
      </p:sp>
      <p:sp>
        <p:nvSpPr>
          <p:cNvPr id="46" name="Rectangle 45"/>
          <p:cNvSpPr/>
          <p:nvPr/>
        </p:nvSpPr>
        <p:spPr>
          <a:xfrm>
            <a:off x="5619404" y="-1"/>
            <a:ext cx="6572596" cy="698034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Rectangle 24">
            <a:extLst>
              <a:ext uri="{FF2B5EF4-FFF2-40B4-BE49-F238E27FC236}">
                <a16:creationId xmlns:a16="http://schemas.microsoft.com/office/drawing/2014/main" id="{650D02DA-EDAB-48EE-8CF5-DC2FB4BE537D}"/>
              </a:ext>
            </a:extLst>
          </p:cNvPr>
          <p:cNvSpPr/>
          <p:nvPr/>
        </p:nvSpPr>
        <p:spPr>
          <a:xfrm>
            <a:off x="335588" y="2298692"/>
            <a:ext cx="5481370" cy="411226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tlCol="0" anchor="t"/>
          <a:lstStyle/>
          <a:p>
            <a:pPr>
              <a:lnSpc>
                <a:spcPct val="200000"/>
              </a:lnSpc>
            </a:pP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Null </a:t>
            </a:r>
            <a:r>
              <a:rPr lang="ko-KR" altLang="en-US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 확인</a:t>
            </a: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샘플데이터의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Null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값을 확인결과 </a:t>
            </a:r>
            <a:r>
              <a:rPr lang="en-US" altLang="ko-KR" sz="140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company_type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company_size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gender, </a:t>
            </a:r>
            <a:r>
              <a:rPr lang="en-US" altLang="ko-KR" sz="140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major_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discipline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Null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 비중이 높습니다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EDA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위하여 모든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Null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값을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Missing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처리했습니다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2FDC45B-3F1F-4526-BEFA-2EB077C8331A}"/>
              </a:ext>
            </a:extLst>
          </p:cNvPr>
          <p:cNvSpPr/>
          <p:nvPr/>
        </p:nvSpPr>
        <p:spPr>
          <a:xfrm>
            <a:off x="5619378" y="38102"/>
            <a:ext cx="6511662" cy="233161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46BA2C-9AE6-4B58-BB11-50DDCEF55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246" y="2407816"/>
            <a:ext cx="4634768" cy="432444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711D72A-5680-48E9-A971-699404D08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540" y="67414"/>
            <a:ext cx="6342449" cy="2244332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E5B43B1-FEEE-4076-91C2-BA749F776951}"/>
              </a:ext>
            </a:extLst>
          </p:cNvPr>
          <p:cNvGrpSpPr/>
          <p:nvPr/>
        </p:nvGrpSpPr>
        <p:grpSpPr>
          <a:xfrm>
            <a:off x="401603" y="4607956"/>
            <a:ext cx="5067941" cy="557441"/>
            <a:chOff x="409873" y="4990029"/>
            <a:chExt cx="5067941" cy="55744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06F7AA9-CAF3-4DF5-AE33-387A1BA43DC9}"/>
                </a:ext>
              </a:extLst>
            </p:cNvPr>
            <p:cNvSpPr/>
            <p:nvPr/>
          </p:nvSpPr>
          <p:spPr>
            <a:xfrm>
              <a:off x="409873" y="4990029"/>
              <a:ext cx="5067941" cy="55744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91E4E28-3D19-458D-B55B-C9623CBF5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5181" y="5007229"/>
              <a:ext cx="4951067" cy="540241"/>
            </a:xfrm>
            <a:prstGeom prst="rect">
              <a:avLst/>
            </a:prstGeom>
          </p:spPr>
        </p:pic>
      </p:grpSp>
      <p:cxnSp>
        <p:nvCxnSpPr>
          <p:cNvPr id="12" name="Straight Connector 5">
            <a:extLst>
              <a:ext uri="{FF2B5EF4-FFF2-40B4-BE49-F238E27FC236}">
                <a16:creationId xmlns:a16="http://schemas.microsoft.com/office/drawing/2014/main" id="{E156E32F-A23B-4380-A609-04CB70E4D256}"/>
              </a:ext>
            </a:extLst>
          </p:cNvPr>
          <p:cNvCxnSpPr/>
          <p:nvPr/>
        </p:nvCxnSpPr>
        <p:spPr>
          <a:xfrm>
            <a:off x="1023395" y="1898247"/>
            <a:ext cx="1080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">
            <a:extLst>
              <a:ext uri="{FF2B5EF4-FFF2-40B4-BE49-F238E27FC236}">
                <a16:creationId xmlns:a16="http://schemas.microsoft.com/office/drawing/2014/main" id="{23942725-C683-4274-8854-6FA70FFCA38B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813BF9-5145-4417-B95D-FA862797388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38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B5B1F6F-32CD-4C22-A522-69D0FA9F630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r="2083"/>
          <a:stretch>
            <a:fillRect/>
          </a:stretch>
        </p:blipFill>
        <p:spPr>
          <a:xfrm>
            <a:off x="5619750" y="0"/>
            <a:ext cx="6572250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5B6EC4E-D931-4DAB-AA64-E5B59B3280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631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ID" b="1" dirty="0"/>
              <a:t>Exploratory</a:t>
            </a:r>
            <a:br>
              <a:rPr lang="en-ID" b="1" dirty="0"/>
            </a:br>
            <a:r>
              <a:rPr lang="en-US" b="1" dirty="0"/>
              <a:t>Data Analysis</a:t>
            </a:r>
            <a:endParaRPr lang="en-ID" b="1" dirty="0"/>
          </a:p>
        </p:txBody>
      </p:sp>
      <p:sp>
        <p:nvSpPr>
          <p:cNvPr id="46" name="Rectangle 45"/>
          <p:cNvSpPr/>
          <p:nvPr/>
        </p:nvSpPr>
        <p:spPr>
          <a:xfrm>
            <a:off x="5619404" y="0"/>
            <a:ext cx="6572596" cy="6858000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Rectangle 24">
            <a:extLst>
              <a:ext uri="{FF2B5EF4-FFF2-40B4-BE49-F238E27FC236}">
                <a16:creationId xmlns:a16="http://schemas.microsoft.com/office/drawing/2014/main" id="{650D02DA-EDAB-48EE-8CF5-DC2FB4BE537D}"/>
              </a:ext>
            </a:extLst>
          </p:cNvPr>
          <p:cNvSpPr/>
          <p:nvPr/>
        </p:nvSpPr>
        <p:spPr>
          <a:xfrm>
            <a:off x="335588" y="2298692"/>
            <a:ext cx="5361930" cy="429875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tlCol="0" anchor="t"/>
          <a:lstStyle/>
          <a:p>
            <a:pPr>
              <a:lnSpc>
                <a:spcPct val="200000"/>
              </a:lnSpc>
            </a:pP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Feature </a:t>
            </a:r>
            <a:r>
              <a:rPr lang="ko-KR" altLang="en-US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City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고유한 값의 개수는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123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개지만 굉장히 편중되어 있습니다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6212">
              <a:lnSpc>
                <a:spcPct val="200000"/>
              </a:lnSpc>
            </a:pPr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2FDC45B-3F1F-4526-BEFA-2EB077C8331A}"/>
              </a:ext>
            </a:extLst>
          </p:cNvPr>
          <p:cNvSpPr/>
          <p:nvPr/>
        </p:nvSpPr>
        <p:spPr>
          <a:xfrm>
            <a:off x="5619378" y="38101"/>
            <a:ext cx="6511662" cy="38770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112270-46B4-463B-9CEE-D708C66BE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7518" y="90152"/>
            <a:ext cx="6355381" cy="37758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1655C0-9C91-4779-8D88-219A06936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588" y="4140999"/>
            <a:ext cx="11649259" cy="2321209"/>
          </a:xfrm>
          <a:prstGeom prst="rect">
            <a:avLst/>
          </a:prstGeom>
        </p:spPr>
      </p:pic>
      <p:cxnSp>
        <p:nvCxnSpPr>
          <p:cNvPr id="10" name="Straight Connector 5">
            <a:extLst>
              <a:ext uri="{FF2B5EF4-FFF2-40B4-BE49-F238E27FC236}">
                <a16:creationId xmlns:a16="http://schemas.microsoft.com/office/drawing/2014/main" id="{0D42DF18-8894-464C-879F-62B74A882399}"/>
              </a:ext>
            </a:extLst>
          </p:cNvPr>
          <p:cNvCxnSpPr/>
          <p:nvPr/>
        </p:nvCxnSpPr>
        <p:spPr>
          <a:xfrm>
            <a:off x="1023395" y="1898247"/>
            <a:ext cx="1080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E2B2380-7186-4C3D-A7F6-5C1C3FB773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E3813BF9-5145-4417-B95D-FA862797388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580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B5B1F6F-32CD-4C22-A522-69D0FA9F630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r="2083"/>
          <a:stretch>
            <a:fillRect/>
          </a:stretch>
        </p:blipFill>
        <p:spPr>
          <a:xfrm>
            <a:off x="5619750" y="0"/>
            <a:ext cx="6572250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5B6EC4E-D931-4DAB-AA64-E5B59B3280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631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ID" b="1"/>
              <a:t>Exploratory</a:t>
            </a:r>
            <a:br>
              <a:rPr lang="en-ID" b="1"/>
            </a:br>
            <a:r>
              <a:rPr lang="en-US" b="1"/>
              <a:t>Data Analysis</a:t>
            </a:r>
            <a:endParaRPr lang="en-ID" b="1"/>
          </a:p>
        </p:txBody>
      </p:sp>
      <p:sp>
        <p:nvSpPr>
          <p:cNvPr id="46" name="Rectangle 45"/>
          <p:cNvSpPr/>
          <p:nvPr/>
        </p:nvSpPr>
        <p:spPr>
          <a:xfrm>
            <a:off x="5619404" y="0"/>
            <a:ext cx="6572596" cy="6858000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200000"/>
              </a:lnSpc>
            </a:pPr>
            <a:r>
              <a:rPr lang="en-US" altLang="ko-KR" sz="14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Feature </a:t>
            </a:r>
            <a:r>
              <a:rPr lang="ko-KR" altLang="en-US" sz="14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city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따라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Target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평균은 유의미한 편차를 보입니다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특히 몇몇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City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모든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Target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입니다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Target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따라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CDI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 유의미한 편차를 보입니다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35" name="Rectangle 24">
            <a:extLst>
              <a:ext uri="{FF2B5EF4-FFF2-40B4-BE49-F238E27FC236}">
                <a16:creationId xmlns:a16="http://schemas.microsoft.com/office/drawing/2014/main" id="{650D02DA-EDAB-48EE-8CF5-DC2FB4BE537D}"/>
              </a:ext>
            </a:extLst>
          </p:cNvPr>
          <p:cNvSpPr/>
          <p:nvPr/>
        </p:nvSpPr>
        <p:spPr>
          <a:xfrm>
            <a:off x="335588" y="2298692"/>
            <a:ext cx="5199973" cy="429875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tlCol="0" anchor="t"/>
          <a:lstStyle/>
          <a:p>
            <a:pPr marL="176212">
              <a:lnSpc>
                <a:spcPct val="200000"/>
              </a:lnSpc>
            </a:pPr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ECC75A3-C0B8-492B-B1F5-43FC2FC5E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310" y="2207273"/>
            <a:ext cx="11739716" cy="4390172"/>
          </a:xfrm>
          <a:prstGeom prst="rect">
            <a:avLst/>
          </a:prstGeom>
        </p:spPr>
      </p:pic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F61E6F1C-8186-49CA-AEE9-DC6A554922FD}"/>
              </a:ext>
            </a:extLst>
          </p:cNvPr>
          <p:cNvCxnSpPr/>
          <p:nvPr/>
        </p:nvCxnSpPr>
        <p:spPr>
          <a:xfrm>
            <a:off x="1023395" y="1898247"/>
            <a:ext cx="1080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5BDB1C59-7FC3-4F6A-BB17-0334B34171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E3813BF9-5145-4417-B95D-FA862797388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95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Dark">
      <a:dk1>
        <a:srgbClr val="FFFFFF"/>
      </a:dk1>
      <a:lt1>
        <a:srgbClr val="3F3F3F"/>
      </a:lt1>
      <a:dk2>
        <a:srgbClr val="313C41"/>
      </a:dk2>
      <a:lt2>
        <a:srgbClr val="FFFFFF"/>
      </a:lt2>
      <a:accent1>
        <a:srgbClr val="56BEEC"/>
      </a:accent1>
      <a:accent2>
        <a:srgbClr val="31A8DF"/>
      </a:accent2>
      <a:accent3>
        <a:srgbClr val="238ACB"/>
      </a:accent3>
      <a:accent4>
        <a:srgbClr val="1A6798"/>
      </a:accent4>
      <a:accent5>
        <a:srgbClr val="189ED9"/>
      </a:accent5>
      <a:accent6>
        <a:srgbClr val="189ED9"/>
      </a:accent6>
      <a:hlink>
        <a:srgbClr val="A05024"/>
      </a:hlink>
      <a:folHlink>
        <a:srgbClr val="FEC037"/>
      </a:folHlink>
    </a:clrScheme>
    <a:fontScheme name="Custom 38">
      <a:majorFont>
        <a:latin typeface="Titillium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5295</TotalTime>
  <Words>1424</Words>
  <Application>Microsoft Office PowerPoint</Application>
  <PresentationFormat>와이드스크린</PresentationFormat>
  <Paragraphs>251</Paragraphs>
  <Slides>34</Slides>
  <Notes>27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5" baseType="lpstr">
      <vt:lpstr>inherit</vt:lpstr>
      <vt:lpstr>Inter</vt:lpstr>
      <vt:lpstr>Open Sans</vt:lpstr>
      <vt:lpstr>Poppins SemiBold</vt:lpstr>
      <vt:lpstr>Titillium</vt:lpstr>
      <vt:lpstr>나눔고딕</vt:lpstr>
      <vt:lpstr>맑은 고딕</vt:lpstr>
      <vt:lpstr>Arial</vt:lpstr>
      <vt:lpstr>Calibri</vt:lpstr>
      <vt:lpstr>Wingdings</vt:lpstr>
      <vt:lpstr>Office Theme</vt:lpstr>
      <vt:lpstr>HR Analytics 데이터마이닝 기말 프로젝트</vt:lpstr>
      <vt:lpstr>Contents</vt:lpstr>
      <vt:lpstr>데이터셋 소개</vt:lpstr>
      <vt:lpstr>PowerPoint 프레젠테이션</vt:lpstr>
      <vt:lpstr>PowerPoint 프레젠테이션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Data Preprocessing</vt:lpstr>
      <vt:lpstr>Data Preprocessing</vt:lpstr>
      <vt:lpstr>Modeling DecisionTree</vt:lpstr>
      <vt:lpstr>Modeling DecisionTree</vt:lpstr>
      <vt:lpstr>Visualize DecisionTree</vt:lpstr>
      <vt:lpstr>Models Compare &amp; Test</vt:lpstr>
      <vt:lpstr>Models Compare &amp; Test</vt:lpstr>
      <vt:lpstr>Neural Net Modeling</vt:lpstr>
      <vt:lpstr>Neural Net Modeling</vt:lpstr>
      <vt:lpstr>Neural Net Modeling</vt:lpstr>
      <vt:lpstr>Models Compare &amp; Test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ICONIC</dc:title>
  <dc:creator>Musedsmh</dc:creator>
  <cp:lastModifiedBy>OGT</cp:lastModifiedBy>
  <cp:revision>552</cp:revision>
  <dcterms:created xsi:type="dcterms:W3CDTF">2017-01-10T11:09:36Z</dcterms:created>
  <dcterms:modified xsi:type="dcterms:W3CDTF">2021-06-20T04:40:10Z</dcterms:modified>
</cp:coreProperties>
</file>